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87.wmf" ContentType="image/x-wmf"/>
  <Override PartName="/ppt/media/image75.png" ContentType="image/png"/>
  <Override PartName="/ppt/media/image9.png" ContentType="image/png"/>
  <Override PartName="/ppt/media/image69.wmf" ContentType="image/x-wmf"/>
  <Override PartName="/ppt/media/image57.png" ContentType="image/png"/>
  <Override PartName="/ppt/media/image1.png" ContentType="image/png"/>
  <Override PartName="/ppt/media/image2.png" ContentType="image/png"/>
  <Override PartName="/ppt/media/image81.wmf" ContentType="image/x-wmf"/>
  <Override PartName="/ppt/media/image3.png" ContentType="image/png"/>
  <Override PartName="/ppt/media/image82.wmf" ContentType="image/x-wmf"/>
  <Override PartName="/ppt/media/image4.png" ContentType="image/png"/>
  <Override PartName="/ppt/media/image5.wmf" ContentType="image/x-wmf"/>
  <Override PartName="/ppt/media/image72.wmf" ContentType="image/x-wmf"/>
  <Override PartName="/ppt/media/image6.wmf" ContentType="image/x-wmf"/>
  <Override PartName="/ppt/media/image60.png" ContentType="image/png"/>
  <Override PartName="/ppt/media/image8.png" ContentType="image/png"/>
  <Override PartName="/ppt/media/image73.wmf" ContentType="image/x-wmf"/>
  <Override PartName="/ppt/media/image7.wmf" ContentType="image/x-wmf"/>
  <Override PartName="/ppt/media/image61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24.wmf" ContentType="image/x-wmf"/>
  <Override PartName="/ppt/media/image13.png" ContentType="image/png"/>
  <Override PartName="/ppt/media/image25.wmf" ContentType="image/x-wmf"/>
  <Override PartName="/ppt/media/image14.png" ContentType="image/png"/>
  <Override PartName="/ppt/media/image15.png" ContentType="image/png"/>
  <Override PartName="/ppt/media/image27.wmf" ContentType="image/x-wmf"/>
  <Override PartName="/ppt/media/image16.png" ContentType="image/png"/>
  <Override PartName="/ppt/media/image28.wmf" ContentType="image/x-wmf"/>
  <Override PartName="/ppt/media/image17.png" ContentType="image/png"/>
  <Override PartName="/ppt/media/image40.wmf" ContentType="image/x-wmf"/>
  <Override PartName="/ppt/media/image102.wmf" ContentType="image/x-wmf"/>
  <Override PartName="/ppt/media/image18.png" ContentType="image/png"/>
  <Override PartName="/ppt/media/image41.wmf" ContentType="image/x-wmf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6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42.wmf" ContentType="image/x-wmf"/>
  <Override PartName="/ppt/media/image31.png" ContentType="image/png"/>
  <Override PartName="/ppt/media/image43.wmf" ContentType="image/x-wmf"/>
  <Override PartName="/ppt/media/image32.png" ContentType="image/png"/>
  <Override PartName="/ppt/media/image44.wmf" ContentType="image/x-wmf"/>
  <Override PartName="/ppt/media/image33.png" ContentType="image/png"/>
  <Override PartName="/ppt/media/image45.wmf" ContentType="image/x-wmf"/>
  <Override PartName="/ppt/media/image34.png" ContentType="image/png"/>
  <Override PartName="/ppt/media/image46.wmf" ContentType="image/x-wmf"/>
  <Override PartName="/ppt/media/image126.jpeg" ContentType="image/jpeg"/>
  <Override PartName="/ppt/media/image35.png" ContentType="image/png"/>
  <Override PartName="/ppt/media/image47.wmf" ContentType="image/x-wmf"/>
  <Override PartName="/ppt/media/image36.png" ContentType="image/png"/>
  <Override PartName="/ppt/media/image48.wmf" ContentType="image/x-wmf"/>
  <Override PartName="/ppt/media/image37.png" ContentType="image/png"/>
  <Override PartName="/ppt/media/image49.wmf" ContentType="image/x-wmf"/>
  <Override PartName="/ppt/media/image38.png" ContentType="image/png"/>
  <Override PartName="/ppt/media/image39.wmf" ContentType="image/x-wmf"/>
  <Override PartName="/ppt/media/image50.wmf" ContentType="image/x-wmf"/>
  <Override PartName="/ppt/media/image51.png" ContentType="image/png"/>
  <Override PartName="/ppt/media/image52.wmf" ContentType="image/x-wmf"/>
  <Override PartName="/ppt/media/image53.wmf" ContentType="image/x-wmf"/>
  <Override PartName="/ppt/media/image54.wmf" ContentType="image/x-wmf"/>
  <Override PartName="/ppt/media/image55.wmf" ContentType="image/x-wmf"/>
  <Override PartName="/ppt/media/image68.wmf" ContentType="image/x-wmf"/>
  <Override PartName="/ppt/media/image56.png" ContentType="image/png"/>
  <Override PartName="/ppt/media/image58.wmf" ContentType="image/x-wmf"/>
  <Override PartName="/ppt/media/image59.wmf" ContentType="image/x-wmf"/>
  <Override PartName="/ppt/media/image74.wmf" ContentType="image/x-wmf"/>
  <Override PartName="/ppt/media/image62.png" ContentType="image/png"/>
  <Override PartName="/ppt/media/image63.png" ContentType="image/png"/>
  <Override PartName="/ppt/media/image76.wmf" ContentType="image/x-wmf"/>
  <Override PartName="/ppt/media/image64.png" ContentType="image/png"/>
  <Override PartName="/ppt/media/image77.wmf" ContentType="image/x-wmf"/>
  <Override PartName="/ppt/media/image65.png" ContentType="image/png"/>
  <Override PartName="/ppt/media/image78.wmf" ContentType="image/x-wmf"/>
  <Override PartName="/ppt/media/image66.png" ContentType="image/png"/>
  <Override PartName="/ppt/media/image67.wmf" ContentType="image/x-wmf"/>
  <Override PartName="/ppt/media/image70.wmf" ContentType="image/x-wmf"/>
  <Override PartName="/ppt/media/image83.wmf" ContentType="image/x-wmf"/>
  <Override PartName="/ppt/media/image71.png" ContentType="image/png"/>
  <Override PartName="/ppt/media/image79.wmf" ContentType="image/x-wmf"/>
  <Override PartName="/ppt/media/image80.png" ContentType="image/png"/>
  <Override PartName="/ppt/media/image96.wmf" ContentType="image/x-wmf"/>
  <Override PartName="/ppt/media/image84.png" ContentType="image/png"/>
  <Override PartName="/ppt/media/image97.wmf" ContentType="image/x-wmf"/>
  <Override PartName="/ppt/media/image85.png" ContentType="image/png"/>
  <Override PartName="/ppt/media/image86.png" ContentType="image/png"/>
  <Override PartName="/ppt/media/image88.wmf" ContentType="image/x-wmf"/>
  <Override PartName="/ppt/media/image89.wmf" ContentType="image/x-wmf"/>
  <Override PartName="/ppt/media/image90.wmf" ContentType="image/x-wmf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wmf" ContentType="image/x-wmf"/>
  <Override PartName="/ppt/media/image98.png" ContentType="image/png"/>
  <Override PartName="/ppt/media/image99.png" ContentType="image/png"/>
  <Override PartName="/ppt/media/image100.png" ContentType="image/png"/>
  <Override PartName="/ppt/media/image103.png" ContentType="image/png"/>
  <Override PartName="/ppt/media/image104.wmf" ContentType="image/x-wmf"/>
  <Override PartName="/ppt/media/image105.wmf" ContentType="image/x-wmf"/>
  <Override PartName="/ppt/media/image106.png" ContentType="image/png"/>
  <Override PartName="/ppt/media/image107.png" ContentType="image/png"/>
  <Override PartName="/ppt/media/image108.png" ContentType="image/png"/>
  <Override PartName="/ppt/media/image109.jpeg" ContentType="image/jpeg"/>
  <Override PartName="/ppt/media/image110.jpeg" ContentType="image/jpeg"/>
  <Override PartName="/ppt/media/image111.jpeg" ContentType="image/jpe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0.png" ContentType="image/png"/>
  <Override PartName="/ppt/media/image121.png" ContentType="image/png"/>
  <Override PartName="/ppt/media/image122.jpeg" ContentType="image/jpeg"/>
  <Override PartName="/ppt/media/image123.png" ContentType="image/png"/>
  <Override PartName="/ppt/media/image124.png" ContentType="image/png"/>
  <Override PartName="/ppt/media/image125.png" ContentType="image/png"/>
  <Override PartName="/ppt/media/image127.png" ContentType="image/png"/>
  <Override PartName="/ppt/media/image128.png" ContentType="image/png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8/10/17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0C09A38-B20F-4C56-8478-BE823C7BC2BB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1800" spc="-1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Calibri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400" spc="-1">
                <a:latin typeface="Calibri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Calibri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/>
          </a:p>
          <a:p>
            <a:pPr lvl="1" marL="743040" indent="-285480">
              <a:lnSpc>
                <a:spcPct val="100000"/>
              </a:lnSpc>
              <a:buFont typeface="Arial"/>
              <a:buChar char="–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/>
          </a:p>
          <a:p>
            <a:pPr lvl="2" marL="11430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/>
          </a:p>
          <a:p>
            <a:pPr lvl="3" marL="1600200" indent="-228240">
              <a:lnSpc>
                <a:spcPct val="100000"/>
              </a:lnSpc>
              <a:buFont typeface="Arial"/>
              <a:buChar char="–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/>
          </a:p>
          <a:p>
            <a:pPr lvl="4" marL="2057400" indent="-228240">
              <a:lnSpc>
                <a:spcPct val="100000"/>
              </a:lnSpc>
              <a:buFont typeface="Arial"/>
              <a:buChar char="»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8/10/17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4C5B942-6078-4710-847C-FC0AC66D5485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Relationship Id="rId3" Type="http://schemas.openxmlformats.org/officeDocument/2006/relationships/image" Target="../media/image26.png"/><Relationship Id="rId4" Type="http://schemas.openxmlformats.org/officeDocument/2006/relationships/image" Target="../media/image27.wmf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40.wmf"/><Relationship Id="rId3" Type="http://schemas.openxmlformats.org/officeDocument/2006/relationships/image" Target="../media/image41.wmf"/><Relationship Id="rId4" Type="http://schemas.openxmlformats.org/officeDocument/2006/relationships/image" Target="../media/image42.wmf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image" Target="../media/image47.wmf"/><Relationship Id="rId6" Type="http://schemas.openxmlformats.org/officeDocument/2006/relationships/image" Target="../media/image48.wmf"/><Relationship Id="rId7" Type="http://schemas.openxmlformats.org/officeDocument/2006/relationships/image" Target="../media/image49.wmf"/><Relationship Id="rId8" Type="http://schemas.openxmlformats.org/officeDocument/2006/relationships/image" Target="../media/image50.wmf"/><Relationship Id="rId9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image" Target="../media/image53.wmf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wmf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7.wmf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8.wmf"/><Relationship Id="rId2" Type="http://schemas.openxmlformats.org/officeDocument/2006/relationships/image" Target="../media/image69.wmf"/><Relationship Id="rId3" Type="http://schemas.openxmlformats.org/officeDocument/2006/relationships/image" Target="../media/image70.wmf"/><Relationship Id="rId4" Type="http://schemas.openxmlformats.org/officeDocument/2006/relationships/image" Target="../media/image71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2.wmf"/><Relationship Id="rId2" Type="http://schemas.openxmlformats.org/officeDocument/2006/relationships/image" Target="../media/image73.wmf"/><Relationship Id="rId3" Type="http://schemas.openxmlformats.org/officeDocument/2006/relationships/image" Target="../media/image74.wmf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image" Target="../media/image77.wmf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8.wmf"/><Relationship Id="rId2" Type="http://schemas.openxmlformats.org/officeDocument/2006/relationships/image" Target="../media/image79.wmf"/><Relationship Id="rId3" Type="http://schemas.openxmlformats.org/officeDocument/2006/relationships/image" Target="../media/image80.png"/><Relationship Id="rId4" Type="http://schemas.openxmlformats.org/officeDocument/2006/relationships/image" Target="../media/image81.wmf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2.wmf"/><Relationship Id="rId2" Type="http://schemas.openxmlformats.org/officeDocument/2006/relationships/image" Target="../media/image83.wmf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7.wmf"/><Relationship Id="rId2" Type="http://schemas.openxmlformats.org/officeDocument/2006/relationships/image" Target="../media/image88.wmf"/><Relationship Id="rId3" Type="http://schemas.openxmlformats.org/officeDocument/2006/relationships/image" Target="../media/image89.wmf"/><Relationship Id="rId4" Type="http://schemas.openxmlformats.org/officeDocument/2006/relationships/image" Target="../media/image90.wmf"/><Relationship Id="rId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wmf"/><Relationship Id="rId6" Type="http://schemas.openxmlformats.org/officeDocument/2006/relationships/image" Target="../media/image96.wmf"/><Relationship Id="rId7" Type="http://schemas.openxmlformats.org/officeDocument/2006/relationships/image" Target="../media/image97.wmf"/><Relationship Id="rId8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wmf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wmf"/><Relationship Id="rId3" Type="http://schemas.openxmlformats.org/officeDocument/2006/relationships/image" Target="../media/image105.wmf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09.jpeg"/><Relationship Id="rId2" Type="http://schemas.openxmlformats.org/officeDocument/2006/relationships/image" Target="../media/image110.jpeg"/><Relationship Id="rId3" Type="http://schemas.openxmlformats.org/officeDocument/2006/relationships/image" Target="../media/image111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jpe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26.jpe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57200" y="60948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SPATIAL FILTERING and ITS APPLICATIONS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9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weights are samples of the Gaussian function</a:t>
            </a: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131" name="Picture 5" descr=""/>
          <p:cNvPicPr/>
          <p:nvPr/>
        </p:nvPicPr>
        <p:blipFill>
          <a:blip r:embed="rId1"/>
          <a:stretch/>
        </p:blipFill>
        <p:spPr>
          <a:xfrm>
            <a:off x="1436760" y="3851280"/>
            <a:ext cx="2666520" cy="1526760"/>
          </a:xfrm>
          <a:prstGeom prst="rect">
            <a:avLst/>
          </a:prstGeom>
          <a:ln w="12600">
            <a:noFill/>
          </a:ln>
        </p:spPr>
      </p:pic>
      <p:pic>
        <p:nvPicPr>
          <p:cNvPr id="132" name="Picture 7" descr=""/>
          <p:cNvPicPr/>
          <p:nvPr/>
        </p:nvPicPr>
        <p:blipFill>
          <a:blip r:embed="rId2"/>
          <a:stretch/>
        </p:blipFill>
        <p:spPr>
          <a:xfrm>
            <a:off x="5181480" y="2971800"/>
            <a:ext cx="2239560" cy="2437920"/>
          </a:xfrm>
          <a:prstGeom prst="rect">
            <a:avLst/>
          </a:prstGeom>
          <a:ln w="12600">
            <a:noFill/>
          </a:ln>
        </p:spPr>
      </p:pic>
      <p:pic>
        <p:nvPicPr>
          <p:cNvPr id="133" name="Picture 4" descr=""/>
          <p:cNvPicPr/>
          <p:nvPr/>
        </p:nvPicPr>
        <p:blipFill>
          <a:blip r:embed="rId3"/>
          <a:srcRect l="3062" t="12545" r="36738" b="64526"/>
          <a:stretch/>
        </p:blipFill>
        <p:spPr>
          <a:xfrm>
            <a:off x="949320" y="2479680"/>
            <a:ext cx="4038120" cy="956880"/>
          </a:xfrm>
          <a:prstGeom prst="rect">
            <a:avLst/>
          </a:prstGeom>
          <a:ln w="9360">
            <a:noFill/>
          </a:ln>
        </p:spPr>
      </p:pic>
      <p:pic>
        <p:nvPicPr>
          <p:cNvPr id="134" name="Picture 8" descr=""/>
          <p:cNvPicPr/>
          <p:nvPr/>
        </p:nvPicPr>
        <p:blipFill>
          <a:blip r:embed="rId4"/>
          <a:stretch/>
        </p:blipFill>
        <p:spPr>
          <a:xfrm>
            <a:off x="2968560" y="5896080"/>
            <a:ext cx="5486040" cy="431280"/>
          </a:xfrm>
          <a:prstGeom prst="rect">
            <a:avLst/>
          </a:prstGeom>
          <a:ln w="9360"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864360" y="5713560"/>
            <a:ext cx="1650240" cy="63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mask size is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function of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σ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/>
          </a:p>
        </p:txBody>
      </p:sp>
      <p:sp>
        <p:nvSpPr>
          <p:cNvPr id="136" name="CustomShape 3"/>
          <p:cNvSpPr/>
          <p:nvPr/>
        </p:nvSpPr>
        <p:spPr>
          <a:xfrm>
            <a:off x="7515000" y="4006800"/>
            <a:ext cx="81648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σ = 1.4</a:t>
            </a:r>
            <a:endParaRPr/>
          </a:p>
        </p:txBody>
      </p:sp>
      <p:sp>
        <p:nvSpPr>
          <p:cNvPr id="137" name="TextShape 4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Filters: Gaussian(Low-pass filtering)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90000"/>
              </a:lnSpc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σ  controls the amount of smoothing </a:t>
            </a:r>
            <a:endParaRPr/>
          </a:p>
          <a:p>
            <a:pPr marL="457200" indent="-456840" algn="just">
              <a:lnSpc>
                <a:spcPct val="90000"/>
              </a:lnSpc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 σ increases, more samples must be obtained to represent the Gaussian function accurately.</a:t>
            </a: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139" name="Picture 5" descr=""/>
          <p:cNvPicPr/>
          <p:nvPr/>
        </p:nvPicPr>
        <p:blipFill>
          <a:blip r:embed="rId1"/>
          <a:stretch/>
        </p:blipFill>
        <p:spPr>
          <a:xfrm>
            <a:off x="2709720" y="3301920"/>
            <a:ext cx="3995280" cy="3146040"/>
          </a:xfrm>
          <a:prstGeom prst="rect">
            <a:avLst/>
          </a:prstGeom>
          <a:ln w="12600"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1733040" y="4711680"/>
            <a:ext cx="63972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σ = 3</a:t>
            </a:r>
            <a:endParaRPr/>
          </a:p>
        </p:txBody>
      </p:sp>
      <p:sp>
        <p:nvSpPr>
          <p:cNvPr id="141" name="TextShape 3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Filters: Gaussian(Low-pass filtering)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Picture 2" descr=""/>
          <p:cNvPicPr/>
          <p:nvPr/>
        </p:nvPicPr>
        <p:blipFill>
          <a:blip r:embed="rId1"/>
          <a:stretch/>
        </p:blipFill>
        <p:spPr>
          <a:xfrm>
            <a:off x="3627360" y="2017800"/>
            <a:ext cx="1904760" cy="1639440"/>
          </a:xfrm>
          <a:prstGeom prst="rect">
            <a:avLst/>
          </a:prstGeom>
          <a:ln w="12600">
            <a:noFill/>
          </a:ln>
        </p:spPr>
      </p:pic>
      <p:pic>
        <p:nvPicPr>
          <p:cNvPr id="144" name="Picture 3" descr=""/>
          <p:cNvPicPr/>
          <p:nvPr/>
        </p:nvPicPr>
        <p:blipFill>
          <a:blip r:embed="rId2"/>
          <a:stretch/>
        </p:blipFill>
        <p:spPr>
          <a:xfrm>
            <a:off x="1353960" y="3686040"/>
            <a:ext cx="6453000" cy="2712600"/>
          </a:xfrm>
          <a:prstGeom prst="rect">
            <a:avLst/>
          </a:prstGeom>
          <a:ln w="12600">
            <a:noFill/>
          </a:ln>
        </p:spPr>
      </p:pic>
      <p:sp>
        <p:nvSpPr>
          <p:cNvPr id="145" name="TextShape 2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Filters: Gaussian(Low-pass filtering)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7454880" y="2333520"/>
            <a:ext cx="115524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Averaging</a:t>
            </a:r>
            <a:endParaRPr/>
          </a:p>
        </p:txBody>
      </p:sp>
      <p:sp>
        <p:nvSpPr>
          <p:cNvPr id="148" name="CustomShape 3"/>
          <p:cNvSpPr/>
          <p:nvPr/>
        </p:nvSpPr>
        <p:spPr>
          <a:xfrm>
            <a:off x="7454880" y="4605480"/>
            <a:ext cx="107928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Gaussian</a:t>
            </a:r>
            <a:endParaRPr/>
          </a:p>
        </p:txBody>
      </p:sp>
      <p:pic>
        <p:nvPicPr>
          <p:cNvPr id="149" name="Picture 4" descr=""/>
          <p:cNvPicPr/>
          <p:nvPr/>
        </p:nvPicPr>
        <p:blipFill>
          <a:blip r:embed="rId1"/>
          <a:srcRect l="10657" t="5947" r="9345" b="5706"/>
          <a:stretch/>
        </p:blipFill>
        <p:spPr>
          <a:xfrm>
            <a:off x="1201680" y="2665440"/>
            <a:ext cx="2974680" cy="2534760"/>
          </a:xfrm>
          <a:prstGeom prst="rect">
            <a:avLst/>
          </a:prstGeom>
          <a:ln w="12600">
            <a:noFill/>
          </a:ln>
        </p:spPr>
      </p:pic>
      <p:pic>
        <p:nvPicPr>
          <p:cNvPr id="150" name="Picture 5" descr=""/>
          <p:cNvPicPr/>
          <p:nvPr/>
        </p:nvPicPr>
        <p:blipFill>
          <a:blip r:embed="rId2"/>
          <a:srcRect l="9531" t="6429" r="10476" b="5947"/>
          <a:stretch/>
        </p:blipFill>
        <p:spPr>
          <a:xfrm>
            <a:off x="4390920" y="1447920"/>
            <a:ext cx="2836440" cy="2398320"/>
          </a:xfrm>
          <a:prstGeom prst="rect">
            <a:avLst/>
          </a:prstGeom>
          <a:ln w="12600">
            <a:noFill/>
          </a:ln>
        </p:spPr>
      </p:pic>
      <p:pic>
        <p:nvPicPr>
          <p:cNvPr id="151" name="Picture 6" descr=""/>
          <p:cNvPicPr/>
          <p:nvPr/>
        </p:nvPicPr>
        <p:blipFill>
          <a:blip r:embed="rId3"/>
          <a:srcRect l="6186" t="0" r="6555" b="0"/>
          <a:stretch/>
        </p:blipFill>
        <p:spPr>
          <a:xfrm>
            <a:off x="4390920" y="3911760"/>
            <a:ext cx="2836440" cy="2441160"/>
          </a:xfrm>
          <a:prstGeom prst="rect">
            <a:avLst/>
          </a:prstGeom>
          <a:ln w="12600">
            <a:noFill/>
          </a:ln>
        </p:spPr>
      </p:pic>
      <p:sp>
        <p:nvSpPr>
          <p:cNvPr id="152" name="TextShape 4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Filters:Averaging Vs Gaussian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Filters : Median</a:t>
            </a: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9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Very effective for removing “salt and pepper” noise (i.e., random occurrences of black and white pixels).</a:t>
            </a: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155" name="Picture 4" descr=""/>
          <p:cNvPicPr/>
          <p:nvPr/>
        </p:nvPicPr>
        <p:blipFill>
          <a:blip r:embed="rId1"/>
          <a:srcRect l="0" t="0" r="0" b="47410"/>
          <a:stretch/>
        </p:blipFill>
        <p:spPr>
          <a:xfrm>
            <a:off x="533520" y="2341440"/>
            <a:ext cx="3760560" cy="2153880"/>
          </a:xfrm>
          <a:prstGeom prst="rect">
            <a:avLst/>
          </a:prstGeom>
          <a:ln w="9360">
            <a:noFill/>
          </a:ln>
        </p:spPr>
      </p:pic>
      <p:pic>
        <p:nvPicPr>
          <p:cNvPr id="156" name="Picture 5" descr=""/>
          <p:cNvPicPr/>
          <p:nvPr/>
        </p:nvPicPr>
        <p:blipFill>
          <a:blip r:embed="rId2"/>
          <a:srcRect l="0" t="52590" r="0" b="0"/>
          <a:stretch/>
        </p:blipFill>
        <p:spPr>
          <a:xfrm>
            <a:off x="4389840" y="2362320"/>
            <a:ext cx="4170960" cy="2153880"/>
          </a:xfrm>
          <a:prstGeom prst="rect">
            <a:avLst/>
          </a:prstGeom>
          <a:ln w="9360"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5029200" y="1905120"/>
            <a:ext cx="10854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averaging</a:t>
            </a:r>
            <a:endParaRPr/>
          </a:p>
        </p:txBody>
      </p:sp>
      <p:sp>
        <p:nvSpPr>
          <p:cNvPr id="158" name="CustomShape 4"/>
          <p:cNvSpPr/>
          <p:nvPr/>
        </p:nvSpPr>
        <p:spPr>
          <a:xfrm>
            <a:off x="7086600" y="1600200"/>
            <a:ext cx="920520" cy="63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median 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filtering</a:t>
            </a:r>
            <a:endParaRPr/>
          </a:p>
        </p:txBody>
      </p:sp>
      <p:pic>
        <p:nvPicPr>
          <p:cNvPr id="159" name="Picture 3" descr=""/>
          <p:cNvPicPr/>
          <p:nvPr/>
        </p:nvPicPr>
        <p:blipFill>
          <a:blip r:embed="rId3"/>
          <a:stretch/>
        </p:blipFill>
        <p:spPr>
          <a:xfrm>
            <a:off x="2133720" y="4572000"/>
            <a:ext cx="3733560" cy="194652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Filters : Median</a:t>
            </a: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9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Very effective for removing “salt and pepper” noise (i.e., random occurrences of black and white pixels).</a:t>
            </a: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162" name="Picture 3" descr=""/>
          <p:cNvPicPr/>
          <p:nvPr/>
        </p:nvPicPr>
        <p:blipFill>
          <a:blip r:embed="rId1"/>
          <a:srcRect l="0" t="0" r="0" b="31177"/>
          <a:stretch/>
        </p:blipFill>
        <p:spPr>
          <a:xfrm>
            <a:off x="579600" y="1973160"/>
            <a:ext cx="8000280" cy="2522160"/>
          </a:xfrm>
          <a:prstGeom prst="rect">
            <a:avLst/>
          </a:prstGeom>
          <a:ln w="9360">
            <a:noFill/>
          </a:ln>
        </p:spPr>
      </p:pic>
      <p:pic>
        <p:nvPicPr>
          <p:cNvPr id="163" name="Picture 3" descr=""/>
          <p:cNvPicPr/>
          <p:nvPr/>
        </p:nvPicPr>
        <p:blipFill>
          <a:blip r:embed="rId2"/>
          <a:srcRect l="0" t="72978" r="0" b="0"/>
          <a:stretch/>
        </p:blipFill>
        <p:spPr>
          <a:xfrm>
            <a:off x="579600" y="4648320"/>
            <a:ext cx="8000280" cy="99036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Neighborhood Processing : 2D filtering Noise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3960" indent="-45360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Types of noise:</a:t>
            </a:r>
            <a:endParaRPr/>
          </a:p>
          <a:p>
            <a:pPr lvl="2" marL="911160" indent="-45360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Salt and pepper noise</a:t>
            </a:r>
            <a:endParaRPr/>
          </a:p>
          <a:p>
            <a:pPr lvl="2" marL="911160" indent="-45360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Impulse noise</a:t>
            </a:r>
            <a:endParaRPr/>
          </a:p>
          <a:p>
            <a:pPr lvl="2" marL="911160" indent="-45360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Gaussian noise</a:t>
            </a:r>
            <a:endParaRPr/>
          </a:p>
          <a:p>
            <a:pPr marL="453960" indent="-45360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Due to</a:t>
            </a:r>
            <a:endParaRPr/>
          </a:p>
          <a:p>
            <a:pPr lvl="2" marL="911160" indent="-45360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transmission errors</a:t>
            </a:r>
            <a:endParaRPr/>
          </a:p>
          <a:p>
            <a:pPr lvl="2" marL="911160" indent="-45360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dead CCD pixels </a:t>
            </a:r>
            <a:endParaRPr/>
          </a:p>
          <a:p>
            <a:pPr lvl="2" marL="911160" indent="-45360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specks on lens</a:t>
            </a:r>
            <a:endParaRPr/>
          </a:p>
          <a:p>
            <a:pPr lvl="2" marL="911160" indent="-45360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be specific to a sensor</a:t>
            </a: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TYPES</a:t>
            </a:r>
            <a:endParaRPr/>
          </a:p>
        </p:txBody>
      </p:sp>
      <p:sp>
        <p:nvSpPr>
          <p:cNvPr id="167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168" name="Picture 5" descr=""/>
          <p:cNvPicPr/>
          <p:nvPr/>
        </p:nvPicPr>
        <p:blipFill>
          <a:blip r:embed="rId1"/>
          <a:srcRect l="0" t="0" r="53342" b="57822"/>
          <a:stretch/>
        </p:blipFill>
        <p:spPr>
          <a:xfrm>
            <a:off x="3276720" y="1219320"/>
            <a:ext cx="2361960" cy="2666520"/>
          </a:xfrm>
          <a:prstGeom prst="rect">
            <a:avLst/>
          </a:prstGeom>
          <a:ln>
            <a:noFill/>
          </a:ln>
        </p:spPr>
      </p:pic>
      <p:pic>
        <p:nvPicPr>
          <p:cNvPr id="169" name="Picture 5" descr=""/>
          <p:cNvPicPr/>
          <p:nvPr/>
        </p:nvPicPr>
        <p:blipFill>
          <a:blip r:embed="rId2"/>
          <a:srcRect l="52682" t="0" r="660" b="53002"/>
          <a:stretch/>
        </p:blipFill>
        <p:spPr>
          <a:xfrm>
            <a:off x="838080" y="2514600"/>
            <a:ext cx="2361960" cy="2971440"/>
          </a:xfrm>
          <a:prstGeom prst="rect">
            <a:avLst/>
          </a:prstGeom>
          <a:ln>
            <a:noFill/>
          </a:ln>
        </p:spPr>
      </p:pic>
      <p:pic>
        <p:nvPicPr>
          <p:cNvPr id="170" name="Picture 5" descr=""/>
          <p:cNvPicPr/>
          <p:nvPr/>
        </p:nvPicPr>
        <p:blipFill>
          <a:blip r:embed="rId3"/>
          <a:srcRect l="0" t="51818" r="53342" b="0"/>
          <a:stretch/>
        </p:blipFill>
        <p:spPr>
          <a:xfrm>
            <a:off x="5638680" y="2286000"/>
            <a:ext cx="2361960" cy="3045960"/>
          </a:xfrm>
          <a:prstGeom prst="rect">
            <a:avLst/>
          </a:prstGeom>
          <a:ln>
            <a:noFill/>
          </a:ln>
        </p:spPr>
      </p:pic>
      <p:pic>
        <p:nvPicPr>
          <p:cNvPr id="171" name="Picture 5" descr=""/>
          <p:cNvPicPr/>
          <p:nvPr/>
        </p:nvPicPr>
        <p:blipFill>
          <a:blip r:embed="rId4"/>
          <a:srcRect l="52682" t="51818" r="0" b="-24"/>
          <a:stretch/>
        </p:blipFill>
        <p:spPr>
          <a:xfrm>
            <a:off x="3276720" y="3809880"/>
            <a:ext cx="2395080" cy="30477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Effect of mean filters</a:t>
            </a:r>
            <a:endParaRPr/>
          </a:p>
        </p:txBody>
      </p:sp>
      <p:sp>
        <p:nvSpPr>
          <p:cNvPr id="173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174" name="Picture 5" descr=""/>
          <p:cNvPicPr/>
          <p:nvPr/>
        </p:nvPicPr>
        <p:blipFill>
          <a:blip r:embed="rId1"/>
          <a:srcRect l="52665" t="51549" r="0" b="5418"/>
          <a:stretch/>
        </p:blipFill>
        <p:spPr>
          <a:xfrm>
            <a:off x="467640" y="4015800"/>
            <a:ext cx="1804320" cy="1651320"/>
          </a:xfrm>
          <a:prstGeom prst="rect">
            <a:avLst/>
          </a:prstGeom>
          <a:ln>
            <a:noFill/>
          </a:ln>
        </p:spPr>
      </p:pic>
      <p:pic>
        <p:nvPicPr>
          <p:cNvPr id="175" name="Picture 8" descr=""/>
          <p:cNvPicPr/>
          <p:nvPr/>
        </p:nvPicPr>
        <p:blipFill>
          <a:blip r:embed="rId2"/>
          <a:srcRect l="52665" t="0" r="0" b="57505"/>
          <a:stretch/>
        </p:blipFill>
        <p:spPr>
          <a:xfrm>
            <a:off x="473040" y="1896480"/>
            <a:ext cx="1790640" cy="1700280"/>
          </a:xfrm>
          <a:prstGeom prst="rect">
            <a:avLst/>
          </a:prstGeom>
          <a:ln>
            <a:noFill/>
          </a:ln>
        </p:spPr>
      </p:pic>
      <p:pic>
        <p:nvPicPr>
          <p:cNvPr id="176" name="Picture 4" descr=""/>
          <p:cNvPicPr/>
          <p:nvPr/>
        </p:nvPicPr>
        <p:blipFill>
          <a:blip r:embed="rId3"/>
          <a:srcRect l="60804" t="7516" r="0" b="63218"/>
          <a:stretch/>
        </p:blipFill>
        <p:spPr>
          <a:xfrm>
            <a:off x="2679840" y="1896480"/>
            <a:ext cx="1773720" cy="1700280"/>
          </a:xfrm>
          <a:prstGeom prst="rect">
            <a:avLst/>
          </a:prstGeom>
          <a:ln>
            <a:noFill/>
          </a:ln>
        </p:spPr>
      </p:pic>
      <p:pic>
        <p:nvPicPr>
          <p:cNvPr id="177" name="Picture 4" descr=""/>
          <p:cNvPicPr/>
          <p:nvPr/>
        </p:nvPicPr>
        <p:blipFill>
          <a:blip r:embed="rId4"/>
          <a:srcRect l="14345" t="7516" r="46091" b="63218"/>
          <a:stretch/>
        </p:blipFill>
        <p:spPr>
          <a:xfrm>
            <a:off x="2680200" y="4003560"/>
            <a:ext cx="1790640" cy="170028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3394800" y="1230840"/>
            <a:ext cx="348120" cy="316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3x3</a:t>
            </a:r>
            <a:endParaRPr/>
          </a:p>
        </p:txBody>
      </p:sp>
      <p:sp>
        <p:nvSpPr>
          <p:cNvPr id="179" name="CustomShape 4"/>
          <p:cNvSpPr/>
          <p:nvPr/>
        </p:nvSpPr>
        <p:spPr>
          <a:xfrm>
            <a:off x="5533560" y="1246680"/>
            <a:ext cx="348120" cy="316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5x5</a:t>
            </a:r>
            <a:endParaRPr/>
          </a:p>
        </p:txBody>
      </p:sp>
      <p:sp>
        <p:nvSpPr>
          <p:cNvPr id="180" name="CustomShape 5"/>
          <p:cNvSpPr/>
          <p:nvPr/>
        </p:nvSpPr>
        <p:spPr>
          <a:xfrm>
            <a:off x="7814520" y="1278000"/>
            <a:ext cx="348120" cy="316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7x7</a:t>
            </a:r>
            <a:endParaRPr/>
          </a:p>
        </p:txBody>
      </p:sp>
      <p:pic>
        <p:nvPicPr>
          <p:cNvPr id="181" name="Picture 4" descr=""/>
          <p:cNvPicPr/>
          <p:nvPr/>
        </p:nvPicPr>
        <p:blipFill>
          <a:blip r:embed="rId5"/>
          <a:srcRect l="14647" t="39741" r="46361" b="31618"/>
          <a:stretch/>
        </p:blipFill>
        <p:spPr>
          <a:xfrm>
            <a:off x="4812480" y="4034520"/>
            <a:ext cx="1764720" cy="1663920"/>
          </a:xfrm>
          <a:prstGeom prst="rect">
            <a:avLst/>
          </a:prstGeom>
          <a:ln>
            <a:noFill/>
          </a:ln>
        </p:spPr>
      </p:pic>
      <p:pic>
        <p:nvPicPr>
          <p:cNvPr id="182" name="Picture 4" descr=""/>
          <p:cNvPicPr/>
          <p:nvPr/>
        </p:nvPicPr>
        <p:blipFill>
          <a:blip r:embed="rId6"/>
          <a:srcRect l="61033" t="39741" r="0" b="31618"/>
          <a:stretch/>
        </p:blipFill>
        <p:spPr>
          <a:xfrm>
            <a:off x="4803480" y="1932480"/>
            <a:ext cx="1763640" cy="1663920"/>
          </a:xfrm>
          <a:prstGeom prst="rect">
            <a:avLst/>
          </a:prstGeom>
          <a:ln>
            <a:noFill/>
          </a:ln>
        </p:spPr>
      </p:pic>
      <p:pic>
        <p:nvPicPr>
          <p:cNvPr id="183" name="Picture 4" descr=""/>
          <p:cNvPicPr/>
          <p:nvPr/>
        </p:nvPicPr>
        <p:blipFill>
          <a:blip r:embed="rId7"/>
          <a:srcRect l="14844" t="71965" r="46589" b="0"/>
          <a:stretch/>
        </p:blipFill>
        <p:spPr>
          <a:xfrm>
            <a:off x="6936840" y="4039560"/>
            <a:ext cx="1745280" cy="1628640"/>
          </a:xfrm>
          <a:prstGeom prst="rect">
            <a:avLst/>
          </a:prstGeom>
          <a:ln>
            <a:noFill/>
          </a:ln>
        </p:spPr>
      </p:pic>
      <p:pic>
        <p:nvPicPr>
          <p:cNvPr id="184" name="Picture 4" descr=""/>
          <p:cNvPicPr/>
          <p:nvPr/>
        </p:nvPicPr>
        <p:blipFill>
          <a:blip r:embed="rId8"/>
          <a:srcRect l="61229" t="71965" r="0" b="0"/>
          <a:stretch/>
        </p:blipFill>
        <p:spPr>
          <a:xfrm>
            <a:off x="6926400" y="1936440"/>
            <a:ext cx="1754640" cy="1628640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>
            <a:off x="3048120" y="1523880"/>
            <a:ext cx="2600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Salt &amp; Pepper noise</a:t>
            </a:r>
            <a:endParaRPr/>
          </a:p>
        </p:txBody>
      </p:sp>
      <p:sp>
        <p:nvSpPr>
          <p:cNvPr id="186" name="CustomShape 7"/>
          <p:cNvSpPr/>
          <p:nvPr/>
        </p:nvSpPr>
        <p:spPr>
          <a:xfrm>
            <a:off x="3657600" y="5726520"/>
            <a:ext cx="1732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Gaussian noise</a:t>
            </a:r>
            <a:endParaRPr/>
          </a:p>
        </p:txBody>
      </p:sp>
      <p:sp>
        <p:nvSpPr>
          <p:cNvPr id="187" name="CustomShape 8"/>
          <p:cNvSpPr/>
          <p:nvPr/>
        </p:nvSpPr>
        <p:spPr>
          <a:xfrm>
            <a:off x="3505320" y="6019920"/>
            <a:ext cx="2527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Side effect - blur</a:t>
            </a:r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Gaussian filtering</a:t>
            </a:r>
            <a:endParaRPr/>
          </a:p>
        </p:txBody>
      </p:sp>
      <p:sp>
        <p:nvSpPr>
          <p:cNvPr id="189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sp>
        <p:nvSpPr>
          <p:cNvPr id="190" name="TextShape 3"/>
          <p:cNvSpPr txBox="1"/>
          <p:nvPr/>
        </p:nvSpPr>
        <p:spPr>
          <a:xfrm>
            <a:off x="457200" y="1219320"/>
            <a:ext cx="4957560" cy="3951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Low-pass filter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 color variation (low frequency) is  preserved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 edges (high frequency) are removed</a:t>
            </a:r>
            <a:endParaRPr/>
          </a:p>
        </p:txBody>
      </p:sp>
      <p:pic>
        <p:nvPicPr>
          <p:cNvPr id="191" name="Picture 2" descr=""/>
          <p:cNvPicPr/>
          <p:nvPr/>
        </p:nvPicPr>
        <p:blipFill>
          <a:blip r:embed="rId1"/>
          <a:srcRect l="5814" t="2118" r="0" b="8897"/>
          <a:stretch/>
        </p:blipFill>
        <p:spPr>
          <a:xfrm>
            <a:off x="5943600" y="1295280"/>
            <a:ext cx="2695320" cy="520452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choose the elements of a mask?</a:t>
            </a:r>
            <a:endParaRPr/>
          </a:p>
        </p:txBody>
      </p:sp>
      <p:sp>
        <p:nvSpPr>
          <p:cNvPr id="80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>
              <a:lnSpc>
                <a:spcPct val="9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Typically, by sampling certain functions.</a:t>
            </a:r>
            <a:endParaRPr/>
          </a:p>
        </p:txBody>
      </p:sp>
      <p:pic>
        <p:nvPicPr>
          <p:cNvPr id="81" name="Picture 5" descr=""/>
          <p:cNvPicPr/>
          <p:nvPr/>
        </p:nvPicPr>
        <p:blipFill>
          <a:blip r:embed="rId1"/>
          <a:srcRect l="0" t="0" r="75756" b="0"/>
          <a:stretch/>
        </p:blipFill>
        <p:spPr>
          <a:xfrm>
            <a:off x="3657600" y="1982880"/>
            <a:ext cx="1828440" cy="1479240"/>
          </a:xfrm>
          <a:prstGeom prst="rect">
            <a:avLst/>
          </a:prstGeom>
          <a:ln w="12600">
            <a:noFill/>
          </a:ln>
        </p:spPr>
      </p:pic>
      <p:pic>
        <p:nvPicPr>
          <p:cNvPr id="82" name="Picture 4" descr=""/>
          <p:cNvPicPr/>
          <p:nvPr/>
        </p:nvPicPr>
        <p:blipFill>
          <a:blip r:embed="rId2"/>
          <a:stretch/>
        </p:blipFill>
        <p:spPr>
          <a:xfrm>
            <a:off x="1676520" y="3932280"/>
            <a:ext cx="6248160" cy="1553760"/>
          </a:xfrm>
          <a:prstGeom prst="rect">
            <a:avLst/>
          </a:prstGeom>
          <a:ln w="12600"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983960" y="4313160"/>
            <a:ext cx="831960" cy="30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Gaussian</a:t>
            </a:r>
            <a:endParaRPr/>
          </a:p>
        </p:txBody>
      </p:sp>
      <p:sp>
        <p:nvSpPr>
          <p:cNvPr id="84" name="CustomShape 4"/>
          <p:cNvSpPr/>
          <p:nvPr/>
        </p:nvSpPr>
        <p:spPr>
          <a:xfrm>
            <a:off x="3507480" y="4160880"/>
            <a:ext cx="1100160" cy="516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lang="en-US" sz="1400" spc="-1" strike="noStrike" baseline="30000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</a:t>
            </a:r>
            <a:r>
              <a:rPr lang="en-US" sz="1400" spc="-1" strike="noStrike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derivative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Gaussian</a:t>
            </a:r>
            <a:endParaRPr/>
          </a:p>
        </p:txBody>
      </p:sp>
      <p:sp>
        <p:nvSpPr>
          <p:cNvPr id="85" name="CustomShape 5"/>
          <p:cNvSpPr/>
          <p:nvPr/>
        </p:nvSpPr>
        <p:spPr>
          <a:xfrm>
            <a:off x="5490000" y="4084560"/>
            <a:ext cx="1135440" cy="516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1400" spc="-1" strike="noStrike" baseline="30000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nd</a:t>
            </a:r>
            <a:r>
              <a:rPr lang="en-US" sz="1400" spc="-1" strike="noStrike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derivative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Gaussian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 vs. Gaussian filtering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Filters : Median</a:t>
            </a:r>
            <a:endParaRPr/>
          </a:p>
        </p:txBody>
      </p:sp>
      <p:sp>
        <p:nvSpPr>
          <p:cNvPr id="195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sp>
        <p:nvSpPr>
          <p:cNvPr id="196" name="CustomShape 3"/>
          <p:cNvSpPr/>
          <p:nvPr/>
        </p:nvSpPr>
        <p:spPr>
          <a:xfrm rot="16200000">
            <a:off x="-1828440" y="2819880"/>
            <a:ext cx="6476760" cy="12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Salt&amp;PepperNoise</a:t>
            </a:r>
            <a:endParaRPr/>
          </a:p>
        </p:txBody>
      </p:sp>
      <p:pic>
        <p:nvPicPr>
          <p:cNvPr id="197" name="Picture 4" descr=""/>
          <p:cNvPicPr/>
          <p:nvPr/>
        </p:nvPicPr>
        <p:blipFill>
          <a:blip r:embed="rId1"/>
          <a:srcRect l="41710" t="0" r="0" b="0"/>
          <a:stretch/>
        </p:blipFill>
        <p:spPr>
          <a:xfrm>
            <a:off x="4918680" y="84240"/>
            <a:ext cx="4173840" cy="6716520"/>
          </a:xfrm>
          <a:prstGeom prst="rect">
            <a:avLst/>
          </a:prstGeom>
          <a:ln>
            <a:noFill/>
          </a:ln>
        </p:spPr>
      </p:pic>
      <p:pic>
        <p:nvPicPr>
          <p:cNvPr id="198" name="Picture 11" descr=""/>
          <p:cNvPicPr/>
          <p:nvPr/>
        </p:nvPicPr>
        <p:blipFill>
          <a:blip r:embed="rId2"/>
          <a:srcRect l="-4449" t="0" r="63794" b="0"/>
          <a:stretch/>
        </p:blipFill>
        <p:spPr>
          <a:xfrm>
            <a:off x="1692000" y="78840"/>
            <a:ext cx="2910960" cy="671652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Filters : Median</a:t>
            </a:r>
            <a:endParaRPr/>
          </a:p>
        </p:txBody>
      </p:sp>
      <p:sp>
        <p:nvSpPr>
          <p:cNvPr id="200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sp>
        <p:nvSpPr>
          <p:cNvPr id="201" name="CustomShape 3"/>
          <p:cNvSpPr/>
          <p:nvPr/>
        </p:nvSpPr>
        <p:spPr>
          <a:xfrm rot="16200000">
            <a:off x="-1828440" y="2819880"/>
            <a:ext cx="6476760" cy="12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Gaussian noise</a:t>
            </a:r>
            <a:endParaRPr/>
          </a:p>
        </p:txBody>
      </p:sp>
      <p:sp>
        <p:nvSpPr>
          <p:cNvPr id="202" name="CustomShape 4"/>
          <p:cNvSpPr/>
          <p:nvPr/>
        </p:nvSpPr>
        <p:spPr>
          <a:xfrm>
            <a:off x="88920" y="22320"/>
            <a:ext cx="2545920" cy="127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Picture 4" descr=""/>
          <p:cNvPicPr/>
          <p:nvPr/>
        </p:nvPicPr>
        <p:blipFill>
          <a:blip r:embed="rId1"/>
          <a:srcRect l="41865" t="0" r="0" b="0"/>
          <a:stretch/>
        </p:blipFill>
        <p:spPr>
          <a:xfrm>
            <a:off x="4918680" y="70920"/>
            <a:ext cx="4180320" cy="6721200"/>
          </a:xfrm>
          <a:prstGeom prst="rect">
            <a:avLst/>
          </a:prstGeom>
          <a:ln>
            <a:noFill/>
          </a:ln>
        </p:spPr>
      </p:pic>
      <p:pic>
        <p:nvPicPr>
          <p:cNvPr id="204" name="Picture 12" descr=""/>
          <p:cNvPicPr/>
          <p:nvPr/>
        </p:nvPicPr>
        <p:blipFill>
          <a:blip r:embed="rId2"/>
          <a:srcRect l="0" t="0" r="62844" b="0"/>
          <a:stretch/>
        </p:blipFill>
        <p:spPr>
          <a:xfrm>
            <a:off x="1942200" y="83880"/>
            <a:ext cx="2671560" cy="672120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 High Pass filtering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9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Useful for emphasizing transitions in image intensity (e.g., edges).</a:t>
            </a:r>
            <a:endParaRPr/>
          </a:p>
          <a:p>
            <a:pPr marL="457200" indent="-456840" algn="just">
              <a:lnSpc>
                <a:spcPct val="9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Note that the response of high-pass filtering might be negative. Values must be re-mapped to [0, 255]</a:t>
            </a: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207" name="Picture 7" descr=""/>
          <p:cNvPicPr/>
          <p:nvPr/>
        </p:nvPicPr>
        <p:blipFill>
          <a:blip r:embed="rId1"/>
          <a:srcRect l="0" t="66136" r="0" b="0"/>
          <a:stretch/>
        </p:blipFill>
        <p:spPr>
          <a:xfrm>
            <a:off x="4191120" y="3886200"/>
            <a:ext cx="4419360" cy="2590560"/>
          </a:xfrm>
          <a:prstGeom prst="rect">
            <a:avLst/>
          </a:prstGeom>
          <a:ln w="9360">
            <a:noFill/>
          </a:ln>
        </p:spPr>
      </p:pic>
      <p:pic>
        <p:nvPicPr>
          <p:cNvPr id="208" name="Picture 8" descr=""/>
          <p:cNvPicPr/>
          <p:nvPr/>
        </p:nvPicPr>
        <p:blipFill>
          <a:blip r:embed="rId2"/>
          <a:srcRect l="22944" t="0" r="23525" b="66257"/>
          <a:stretch/>
        </p:blipFill>
        <p:spPr>
          <a:xfrm>
            <a:off x="1809720" y="3962520"/>
            <a:ext cx="2304720" cy="2514240"/>
          </a:xfrm>
          <a:prstGeom prst="rect">
            <a:avLst/>
          </a:prstGeom>
          <a:ln w="9360"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5359680" y="3443400"/>
            <a:ext cx="2063160" cy="39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sharpened images</a:t>
            </a:r>
            <a:endParaRPr/>
          </a:p>
        </p:txBody>
      </p:sp>
      <p:sp>
        <p:nvSpPr>
          <p:cNvPr id="210" name="CustomShape 4"/>
          <p:cNvSpPr/>
          <p:nvPr/>
        </p:nvSpPr>
        <p:spPr>
          <a:xfrm>
            <a:off x="2121840" y="3505320"/>
            <a:ext cx="1639440" cy="39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 image</a:t>
            </a:r>
            <a:endParaRPr/>
          </a:p>
        </p:txBody>
      </p:sp>
      <p:pic>
        <p:nvPicPr>
          <p:cNvPr id="211" name="Picture 4" descr=""/>
          <p:cNvPicPr/>
          <p:nvPr/>
        </p:nvPicPr>
        <p:blipFill>
          <a:blip r:embed="rId3"/>
          <a:srcRect l="35870" t="7896" r="50000" b="63152"/>
          <a:stretch/>
        </p:blipFill>
        <p:spPr>
          <a:xfrm>
            <a:off x="713520" y="2683800"/>
            <a:ext cx="1419840" cy="120204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Unsharp Masking</a:t>
            </a:r>
            <a:endParaRPr/>
          </a:p>
        </p:txBody>
      </p:sp>
      <p:sp>
        <p:nvSpPr>
          <p:cNvPr id="213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9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Obtain a sharp image by subtracting a lowpass filtered (i.e., smoothed) image from the original image:</a:t>
            </a: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214" name="Picture 4" descr=""/>
          <p:cNvPicPr/>
          <p:nvPr/>
        </p:nvPicPr>
        <p:blipFill>
          <a:blip r:embed="rId1"/>
          <a:stretch/>
        </p:blipFill>
        <p:spPr>
          <a:xfrm>
            <a:off x="2057400" y="3276720"/>
            <a:ext cx="4876560" cy="636120"/>
          </a:xfrm>
          <a:prstGeom prst="rect">
            <a:avLst/>
          </a:prstGeom>
          <a:ln w="12600">
            <a:noFill/>
          </a:ln>
        </p:spPr>
      </p:pic>
      <p:pic>
        <p:nvPicPr>
          <p:cNvPr id="215" name="Picture 7" descr=""/>
          <p:cNvPicPr/>
          <p:nvPr/>
        </p:nvPicPr>
        <p:blipFill>
          <a:blip r:embed="rId2"/>
          <a:stretch/>
        </p:blipFill>
        <p:spPr>
          <a:xfrm>
            <a:off x="685800" y="4876920"/>
            <a:ext cx="2133360" cy="682200"/>
          </a:xfrm>
          <a:prstGeom prst="rect">
            <a:avLst/>
          </a:prstGeom>
          <a:ln w="9360">
            <a:noFill/>
          </a:ln>
        </p:spPr>
      </p:pic>
      <p:pic>
        <p:nvPicPr>
          <p:cNvPr id="216" name="Picture 8" descr=""/>
          <p:cNvPicPr/>
          <p:nvPr/>
        </p:nvPicPr>
        <p:blipFill>
          <a:blip r:embed="rId3"/>
          <a:stretch/>
        </p:blipFill>
        <p:spPr>
          <a:xfrm>
            <a:off x="3352680" y="4876920"/>
            <a:ext cx="2133360" cy="682200"/>
          </a:xfrm>
          <a:prstGeom prst="rect">
            <a:avLst/>
          </a:prstGeom>
          <a:ln w="9360">
            <a:noFill/>
          </a:ln>
        </p:spPr>
      </p:pic>
      <p:pic>
        <p:nvPicPr>
          <p:cNvPr id="217" name="Picture 9" descr=""/>
          <p:cNvPicPr/>
          <p:nvPr/>
        </p:nvPicPr>
        <p:blipFill>
          <a:blip r:embed="rId4"/>
          <a:stretch/>
        </p:blipFill>
        <p:spPr>
          <a:xfrm>
            <a:off x="6172200" y="4876920"/>
            <a:ext cx="2133360" cy="68220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2964240" y="4721400"/>
            <a:ext cx="336600" cy="699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</a:t>
            </a:r>
            <a:endParaRPr/>
          </a:p>
        </p:txBody>
      </p:sp>
      <p:sp>
        <p:nvSpPr>
          <p:cNvPr id="219" name="CustomShape 4"/>
          <p:cNvSpPr/>
          <p:nvPr/>
        </p:nvSpPr>
        <p:spPr>
          <a:xfrm>
            <a:off x="5657760" y="4800600"/>
            <a:ext cx="434160" cy="699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High Boost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9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sharpening emphasizes edges but details (i.e., low frequency components) might be lost.</a:t>
            </a:r>
            <a:endParaRPr/>
          </a:p>
          <a:p>
            <a:pPr marL="457200" indent="-456840" algn="just">
              <a:lnSpc>
                <a:spcPct val="90000"/>
              </a:lnSpc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High boost filter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amplify input image, then subtract a lowpass image.</a:t>
            </a: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222" name="Picture 5" descr=""/>
          <p:cNvPicPr/>
          <p:nvPr/>
        </p:nvPicPr>
        <p:blipFill>
          <a:blip r:embed="rId1"/>
          <a:stretch/>
        </p:blipFill>
        <p:spPr>
          <a:xfrm>
            <a:off x="2209680" y="3505320"/>
            <a:ext cx="4723920" cy="1591920"/>
          </a:xfrm>
          <a:prstGeom prst="rect">
            <a:avLst/>
          </a:prstGeom>
          <a:ln w="12600">
            <a:noFill/>
          </a:ln>
        </p:spPr>
      </p:pic>
      <p:pic>
        <p:nvPicPr>
          <p:cNvPr id="223" name="Picture 7" descr=""/>
          <p:cNvPicPr/>
          <p:nvPr/>
        </p:nvPicPr>
        <p:blipFill>
          <a:blip r:embed="rId2"/>
          <a:stretch/>
        </p:blipFill>
        <p:spPr>
          <a:xfrm>
            <a:off x="1417680" y="5410080"/>
            <a:ext cx="2133360" cy="682200"/>
          </a:xfrm>
          <a:prstGeom prst="rect">
            <a:avLst/>
          </a:prstGeom>
          <a:ln w="9360">
            <a:noFill/>
          </a:ln>
        </p:spPr>
      </p:pic>
      <p:pic>
        <p:nvPicPr>
          <p:cNvPr id="224" name="Picture 8" descr=""/>
          <p:cNvPicPr/>
          <p:nvPr/>
        </p:nvPicPr>
        <p:blipFill>
          <a:blip r:embed="rId3"/>
          <a:stretch/>
        </p:blipFill>
        <p:spPr>
          <a:xfrm>
            <a:off x="3809880" y="5410080"/>
            <a:ext cx="2133360" cy="682200"/>
          </a:xfrm>
          <a:prstGeom prst="rect">
            <a:avLst/>
          </a:prstGeom>
          <a:ln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509760" y="5486400"/>
            <a:ext cx="8614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(A-1)</a:t>
            </a:r>
            <a:endParaRPr/>
          </a:p>
        </p:txBody>
      </p:sp>
      <p:sp>
        <p:nvSpPr>
          <p:cNvPr id="226" name="CustomShape 4"/>
          <p:cNvSpPr/>
          <p:nvPr/>
        </p:nvSpPr>
        <p:spPr>
          <a:xfrm>
            <a:off x="3581280" y="5486400"/>
            <a:ext cx="2955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</a:t>
            </a:r>
            <a:endParaRPr/>
          </a:p>
        </p:txBody>
      </p:sp>
      <p:sp>
        <p:nvSpPr>
          <p:cNvPr id="227" name="CustomShape 5"/>
          <p:cNvSpPr/>
          <p:nvPr/>
        </p:nvSpPr>
        <p:spPr>
          <a:xfrm>
            <a:off x="6049800" y="5486400"/>
            <a:ext cx="2955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</a:t>
            </a:r>
            <a:endParaRPr/>
          </a:p>
        </p:txBody>
      </p:sp>
      <p:pic>
        <p:nvPicPr>
          <p:cNvPr id="228" name="Picture 13" descr=""/>
          <p:cNvPicPr/>
          <p:nvPr/>
        </p:nvPicPr>
        <p:blipFill>
          <a:blip r:embed="rId4"/>
          <a:stretch/>
        </p:blipFill>
        <p:spPr>
          <a:xfrm>
            <a:off x="6477120" y="5334120"/>
            <a:ext cx="2133360" cy="6822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9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A=1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we get a high pass filter</a:t>
            </a:r>
            <a:endParaRPr/>
          </a:p>
          <a:p>
            <a:pPr marL="457200" indent="-456840" algn="just">
              <a:lnSpc>
                <a:spcPct val="9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A&gt;1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part of the original image is added back to the high pass filtered image.</a:t>
            </a: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230" name="Picture 4" descr=""/>
          <p:cNvPicPr/>
          <p:nvPr/>
        </p:nvPicPr>
        <p:blipFill>
          <a:blip r:embed="rId1"/>
          <a:stretch/>
        </p:blipFill>
        <p:spPr>
          <a:xfrm>
            <a:off x="1981080" y="2971800"/>
            <a:ext cx="5105160" cy="3192840"/>
          </a:xfrm>
          <a:prstGeom prst="rect">
            <a:avLst/>
          </a:prstGeom>
          <a:ln w="12600">
            <a:noFill/>
          </a:ln>
        </p:spPr>
      </p:pic>
      <p:sp>
        <p:nvSpPr>
          <p:cNvPr id="231" name="TextShape 2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High Boost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Picture 13" descr=""/>
          <p:cNvPicPr/>
          <p:nvPr/>
        </p:nvPicPr>
        <p:blipFill>
          <a:blip r:embed="rId1"/>
          <a:stretch/>
        </p:blipFill>
        <p:spPr>
          <a:xfrm>
            <a:off x="1676520" y="1676520"/>
            <a:ext cx="2361960" cy="2338200"/>
          </a:xfrm>
          <a:prstGeom prst="rect">
            <a:avLst/>
          </a:prstGeom>
          <a:ln w="12600">
            <a:noFill/>
          </a:ln>
        </p:spPr>
      </p:pic>
      <p:pic>
        <p:nvPicPr>
          <p:cNvPr id="234" name="Picture 14" descr=""/>
          <p:cNvPicPr/>
          <p:nvPr/>
        </p:nvPicPr>
        <p:blipFill>
          <a:blip r:embed="rId2"/>
          <a:stretch/>
        </p:blipFill>
        <p:spPr>
          <a:xfrm>
            <a:off x="1676520" y="4114800"/>
            <a:ext cx="2361960" cy="2288880"/>
          </a:xfrm>
          <a:prstGeom prst="rect">
            <a:avLst/>
          </a:prstGeom>
          <a:ln w="12600"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653040" y="4876920"/>
            <a:ext cx="7174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A=1.4</a:t>
            </a:r>
            <a:endParaRPr/>
          </a:p>
        </p:txBody>
      </p:sp>
      <p:pic>
        <p:nvPicPr>
          <p:cNvPr id="236" name="Picture 16" descr=""/>
          <p:cNvPicPr/>
          <p:nvPr/>
        </p:nvPicPr>
        <p:blipFill>
          <a:blip r:embed="rId3"/>
          <a:stretch/>
        </p:blipFill>
        <p:spPr>
          <a:xfrm>
            <a:off x="5257800" y="1676520"/>
            <a:ext cx="2361960" cy="2307960"/>
          </a:xfrm>
          <a:prstGeom prst="rect">
            <a:avLst/>
          </a:prstGeom>
          <a:ln w="12600">
            <a:noFill/>
          </a:ln>
        </p:spPr>
      </p:pic>
      <p:pic>
        <p:nvPicPr>
          <p:cNvPr id="237" name="Picture 17" descr=""/>
          <p:cNvPicPr/>
          <p:nvPr/>
        </p:nvPicPr>
        <p:blipFill>
          <a:blip r:embed="rId4"/>
          <a:stretch/>
        </p:blipFill>
        <p:spPr>
          <a:xfrm>
            <a:off x="5334120" y="4114800"/>
            <a:ext cx="2268000" cy="2285640"/>
          </a:xfrm>
          <a:prstGeom prst="rect">
            <a:avLst/>
          </a:prstGeom>
          <a:ln w="12600">
            <a:noFill/>
          </a:ln>
        </p:spPr>
      </p:pic>
      <p:sp>
        <p:nvSpPr>
          <p:cNvPr id="238" name="CustomShape 3"/>
          <p:cNvSpPr/>
          <p:nvPr/>
        </p:nvSpPr>
        <p:spPr>
          <a:xfrm>
            <a:off x="7696080" y="4800600"/>
            <a:ext cx="7617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A=1.9</a:t>
            </a:r>
            <a:endParaRPr/>
          </a:p>
        </p:txBody>
      </p:sp>
      <p:sp>
        <p:nvSpPr>
          <p:cNvPr id="239" name="TextShape 4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High Boost</a:t>
            </a:r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13" descr=""/>
          <p:cNvPicPr/>
          <p:nvPr/>
        </p:nvPicPr>
        <p:blipFill>
          <a:blip r:embed="rId1"/>
          <a:stretch/>
        </p:blipFill>
        <p:spPr>
          <a:xfrm>
            <a:off x="1676520" y="1676520"/>
            <a:ext cx="2361960" cy="2338200"/>
          </a:xfrm>
          <a:prstGeom prst="rect">
            <a:avLst/>
          </a:prstGeom>
          <a:ln w="12600">
            <a:noFill/>
          </a:ln>
        </p:spPr>
      </p:pic>
      <p:pic>
        <p:nvPicPr>
          <p:cNvPr id="242" name="Picture 14" descr=""/>
          <p:cNvPicPr/>
          <p:nvPr/>
        </p:nvPicPr>
        <p:blipFill>
          <a:blip r:embed="rId2"/>
          <a:stretch/>
        </p:blipFill>
        <p:spPr>
          <a:xfrm>
            <a:off x="1676520" y="4114800"/>
            <a:ext cx="2361960" cy="2288880"/>
          </a:xfrm>
          <a:prstGeom prst="rect">
            <a:avLst/>
          </a:prstGeom>
          <a:ln w="12600"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653040" y="4876920"/>
            <a:ext cx="7174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A=1.4</a:t>
            </a:r>
            <a:endParaRPr/>
          </a:p>
        </p:txBody>
      </p:sp>
      <p:pic>
        <p:nvPicPr>
          <p:cNvPr id="244" name="Picture 16" descr=""/>
          <p:cNvPicPr/>
          <p:nvPr/>
        </p:nvPicPr>
        <p:blipFill>
          <a:blip r:embed="rId3"/>
          <a:stretch/>
        </p:blipFill>
        <p:spPr>
          <a:xfrm>
            <a:off x="5257800" y="1676520"/>
            <a:ext cx="2361960" cy="2307960"/>
          </a:xfrm>
          <a:prstGeom prst="rect">
            <a:avLst/>
          </a:prstGeom>
          <a:ln w="12600">
            <a:noFill/>
          </a:ln>
        </p:spPr>
      </p:pic>
      <p:pic>
        <p:nvPicPr>
          <p:cNvPr id="245" name="Picture 17" descr=""/>
          <p:cNvPicPr/>
          <p:nvPr/>
        </p:nvPicPr>
        <p:blipFill>
          <a:blip r:embed="rId4"/>
          <a:stretch/>
        </p:blipFill>
        <p:spPr>
          <a:xfrm>
            <a:off x="5334120" y="4114800"/>
            <a:ext cx="2268000" cy="2285640"/>
          </a:xfrm>
          <a:prstGeom prst="rect">
            <a:avLst/>
          </a:prstGeom>
          <a:ln w="12600"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7696080" y="4800600"/>
            <a:ext cx="7617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A=1.9</a:t>
            </a:r>
            <a:endParaRPr/>
          </a:p>
        </p:txBody>
      </p:sp>
      <p:sp>
        <p:nvSpPr>
          <p:cNvPr id="247" name="TextShape 4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Derivatives</a:t>
            </a:r>
            <a:endParaRPr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Taking the derivative of an image results in sharpening the image.</a:t>
            </a:r>
            <a:endParaRPr/>
          </a:p>
          <a:p>
            <a:pPr marL="457200" indent="-4568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derivative of an image can be computed using the gradient.</a:t>
            </a:r>
            <a:endParaRPr/>
          </a:p>
          <a:p>
            <a:pPr marL="457200" indent="-4568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gradient is a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vector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which has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Magnitude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Direction: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Derivatives</a:t>
            </a:r>
            <a:endParaRPr/>
          </a:p>
        </p:txBody>
      </p:sp>
      <p:pic>
        <p:nvPicPr>
          <p:cNvPr id="250" name="Picture 4" descr=""/>
          <p:cNvPicPr/>
          <p:nvPr/>
        </p:nvPicPr>
        <p:blipFill>
          <a:blip r:embed="rId1"/>
          <a:srcRect l="0" t="5586" r="0" b="10600"/>
          <a:stretch/>
        </p:blipFill>
        <p:spPr>
          <a:xfrm>
            <a:off x="3505320" y="3235680"/>
            <a:ext cx="2209320" cy="1274400"/>
          </a:xfrm>
          <a:prstGeom prst="rect">
            <a:avLst/>
          </a:prstGeom>
          <a:ln w="12600"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2819520" y="3657600"/>
            <a:ext cx="685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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lackadder ITC"/>
              </a:rPr>
              <a:t>f</a:t>
            </a:r>
            <a:endParaRPr/>
          </a:p>
        </p:txBody>
      </p:sp>
      <p:pic>
        <p:nvPicPr>
          <p:cNvPr id="252" name="Picture 4" descr=""/>
          <p:cNvPicPr/>
          <p:nvPr/>
        </p:nvPicPr>
        <p:blipFill>
          <a:blip r:embed="rId2"/>
          <a:stretch/>
        </p:blipFill>
        <p:spPr>
          <a:xfrm>
            <a:off x="990720" y="4600440"/>
            <a:ext cx="4657320" cy="1875960"/>
          </a:xfrm>
          <a:prstGeom prst="rect">
            <a:avLst/>
          </a:prstGeom>
          <a:ln w="12600">
            <a:noFill/>
          </a:ln>
        </p:spPr>
      </p:pic>
      <p:sp>
        <p:nvSpPr>
          <p:cNvPr id="253" name="CustomShape 4"/>
          <p:cNvSpPr/>
          <p:nvPr/>
        </p:nvSpPr>
        <p:spPr>
          <a:xfrm>
            <a:off x="5981400" y="4884840"/>
            <a:ext cx="3808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endParaRPr/>
          </a:p>
        </p:txBody>
      </p:sp>
      <p:sp>
        <p:nvSpPr>
          <p:cNvPr id="254" name="CustomShape 5"/>
          <p:cNvSpPr/>
          <p:nvPr/>
        </p:nvSpPr>
        <p:spPr>
          <a:xfrm>
            <a:off x="6559200" y="5688000"/>
            <a:ext cx="16714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(approximation)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(i.e., low-pass filters)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lvl="1" marL="914400" indent="-456840">
              <a:lnSpc>
                <a:spcPct val="90000"/>
              </a:lnSpc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Reduce noise and eliminate small details.</a:t>
            </a:r>
            <a:endParaRPr/>
          </a:p>
          <a:p>
            <a:pPr lvl="1" marL="914400" indent="-456840">
              <a:lnSpc>
                <a:spcPct val="90000"/>
              </a:lnSpc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The elements of the mask must be positive.</a:t>
            </a:r>
            <a:endParaRPr/>
          </a:p>
          <a:p>
            <a:pPr lvl="1" marL="914400" indent="-456840">
              <a:lnSpc>
                <a:spcPct val="90000"/>
              </a:lnSpc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Sum of mask elements is 1 (after normalization)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88" name="Picture 6" descr=""/>
          <p:cNvPicPr/>
          <p:nvPr/>
        </p:nvPicPr>
        <p:blipFill>
          <a:blip r:embed="rId1"/>
          <a:srcRect l="0" t="40559" r="71620" b="0"/>
          <a:stretch/>
        </p:blipFill>
        <p:spPr>
          <a:xfrm>
            <a:off x="2362320" y="4496040"/>
            <a:ext cx="3201120" cy="1675800"/>
          </a:xfrm>
          <a:prstGeom prst="rect">
            <a:avLst/>
          </a:prstGeom>
          <a:ln w="12600"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3357000" y="3994920"/>
            <a:ext cx="10389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Gaussian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Magnitude:</a:t>
            </a:r>
            <a:r>
              <a:rPr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provides information about edge strength.</a:t>
            </a:r>
            <a:endParaRPr/>
          </a:p>
          <a:p>
            <a:pPr marL="457200" indent="-45684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Direction:</a:t>
            </a:r>
            <a:r>
              <a:rPr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perpendicular to the direction of the edge.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256" name="TextShape 2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Derivatives</a:t>
            </a:r>
            <a:endParaRPr/>
          </a:p>
        </p:txBody>
      </p:sp>
      <p:pic>
        <p:nvPicPr>
          <p:cNvPr id="257" name="Picture 5" descr=""/>
          <p:cNvPicPr/>
          <p:nvPr/>
        </p:nvPicPr>
        <p:blipFill>
          <a:blip r:embed="rId1"/>
          <a:srcRect l="0" t="49873" r="0" b="8561"/>
          <a:stretch/>
        </p:blipFill>
        <p:spPr>
          <a:xfrm>
            <a:off x="1295280" y="5638680"/>
            <a:ext cx="6857640" cy="761760"/>
          </a:xfrm>
          <a:prstGeom prst="rect">
            <a:avLst/>
          </a:prstGeom>
          <a:ln w="12600"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5351040" y="5530680"/>
            <a:ext cx="2576880" cy="33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sensitive to horizontal edges</a:t>
            </a:r>
            <a:endParaRPr/>
          </a:p>
        </p:txBody>
      </p:sp>
      <p:pic>
        <p:nvPicPr>
          <p:cNvPr id="259" name="Picture 4" descr=""/>
          <p:cNvPicPr/>
          <p:nvPr/>
        </p:nvPicPr>
        <p:blipFill>
          <a:blip r:embed="rId2"/>
          <a:srcRect l="0" t="4168" r="0" b="50127"/>
          <a:stretch/>
        </p:blipFill>
        <p:spPr>
          <a:xfrm>
            <a:off x="1371600" y="4648320"/>
            <a:ext cx="6857640" cy="837720"/>
          </a:xfrm>
          <a:prstGeom prst="rect">
            <a:avLst/>
          </a:prstGeom>
          <a:ln w="12600">
            <a:noFill/>
          </a:ln>
        </p:spPr>
      </p:pic>
      <p:sp>
        <p:nvSpPr>
          <p:cNvPr id="260" name="CustomShape 4"/>
          <p:cNvSpPr/>
          <p:nvPr/>
        </p:nvSpPr>
        <p:spPr>
          <a:xfrm>
            <a:off x="5576400" y="4572000"/>
            <a:ext cx="2346840" cy="33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sensitive to vertical edges</a:t>
            </a:r>
            <a:endParaRPr/>
          </a:p>
        </p:txBody>
      </p:sp>
      <p:sp>
        <p:nvSpPr>
          <p:cNvPr id="261" name="CustomShape 5"/>
          <p:cNvSpPr/>
          <p:nvPr/>
        </p:nvSpPr>
        <p:spPr>
          <a:xfrm>
            <a:off x="3210840" y="5105520"/>
            <a:ext cx="391320" cy="333720"/>
          </a:xfrm>
          <a:prstGeom prst="rect">
            <a:avLst/>
          </a:prstGeom>
          <a:solidFill>
            <a:schemeClr val="tx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eeece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Δx</a:t>
            </a:r>
            <a:endParaRPr/>
          </a:p>
        </p:txBody>
      </p:sp>
      <p:pic>
        <p:nvPicPr>
          <p:cNvPr id="262" name="Picture 11" descr=""/>
          <p:cNvPicPr/>
          <p:nvPr/>
        </p:nvPicPr>
        <p:blipFill>
          <a:blip r:embed="rId3"/>
          <a:stretch/>
        </p:blipFill>
        <p:spPr>
          <a:xfrm>
            <a:off x="1828800" y="3909960"/>
            <a:ext cx="5533560" cy="738000"/>
          </a:xfrm>
          <a:prstGeom prst="rect">
            <a:avLst/>
          </a:prstGeom>
          <a:ln w="12600">
            <a:noFill/>
          </a:ln>
        </p:spPr>
      </p:pic>
      <p:pic>
        <p:nvPicPr>
          <p:cNvPr id="263" name="Picture 4" descr=""/>
          <p:cNvPicPr/>
          <p:nvPr/>
        </p:nvPicPr>
        <p:blipFill>
          <a:blip r:embed="rId4"/>
          <a:stretch/>
        </p:blipFill>
        <p:spPr>
          <a:xfrm>
            <a:off x="2971800" y="1905120"/>
            <a:ext cx="3504960" cy="1944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265" name="TextShape 2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Derivatives</a:t>
            </a:r>
            <a:endParaRPr/>
          </a:p>
        </p:txBody>
      </p:sp>
      <p:pic>
        <p:nvPicPr>
          <p:cNvPr id="266" name="Picture 5" descr=""/>
          <p:cNvPicPr/>
          <p:nvPr/>
        </p:nvPicPr>
        <p:blipFill>
          <a:blip r:embed="rId1"/>
          <a:srcRect l="0" t="49873" r="0" b="8561"/>
          <a:stretch/>
        </p:blipFill>
        <p:spPr>
          <a:xfrm>
            <a:off x="685800" y="5663880"/>
            <a:ext cx="4558320" cy="660240"/>
          </a:xfrm>
          <a:prstGeom prst="rect">
            <a:avLst/>
          </a:prstGeom>
          <a:ln w="12600">
            <a:noFill/>
          </a:ln>
        </p:spPr>
      </p:pic>
      <p:sp>
        <p:nvSpPr>
          <p:cNvPr id="267" name="CustomShape 3"/>
          <p:cNvSpPr/>
          <p:nvPr/>
        </p:nvSpPr>
        <p:spPr>
          <a:xfrm>
            <a:off x="2950560" y="5570280"/>
            <a:ext cx="257544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sensitive to horizontal edges</a:t>
            </a:r>
            <a:endParaRPr/>
          </a:p>
        </p:txBody>
      </p:sp>
      <p:pic>
        <p:nvPicPr>
          <p:cNvPr id="268" name="Picture 4" descr=""/>
          <p:cNvPicPr/>
          <p:nvPr/>
        </p:nvPicPr>
        <p:blipFill>
          <a:blip r:embed="rId2"/>
          <a:srcRect l="0" t="4168" r="0" b="54295"/>
          <a:stretch/>
        </p:blipFill>
        <p:spPr>
          <a:xfrm>
            <a:off x="3124080" y="3179520"/>
            <a:ext cx="5409720" cy="553680"/>
          </a:xfrm>
          <a:prstGeom prst="rect">
            <a:avLst/>
          </a:prstGeom>
          <a:ln w="12600">
            <a:noFill/>
          </a:ln>
        </p:spPr>
      </p:pic>
      <p:sp>
        <p:nvSpPr>
          <p:cNvPr id="269" name="CustomShape 4"/>
          <p:cNvSpPr/>
          <p:nvPr/>
        </p:nvSpPr>
        <p:spPr>
          <a:xfrm>
            <a:off x="6215400" y="3124080"/>
            <a:ext cx="208620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sensitive to vertical edges</a:t>
            </a:r>
            <a:endParaRPr/>
          </a:p>
        </p:txBody>
      </p:sp>
      <p:pic>
        <p:nvPicPr>
          <p:cNvPr id="270" name="Picture 4" descr=""/>
          <p:cNvPicPr/>
          <p:nvPr/>
        </p:nvPicPr>
        <p:blipFill>
          <a:blip r:embed="rId3"/>
          <a:stretch/>
        </p:blipFill>
        <p:spPr>
          <a:xfrm>
            <a:off x="4800600" y="1371600"/>
            <a:ext cx="2497680" cy="1667880"/>
          </a:xfrm>
          <a:prstGeom prst="rect">
            <a:avLst/>
          </a:prstGeom>
          <a:ln w="28440">
            <a:solidFill>
              <a:schemeClr val="tx1"/>
            </a:solidFill>
            <a:miter/>
          </a:ln>
        </p:spPr>
      </p:pic>
      <p:pic>
        <p:nvPicPr>
          <p:cNvPr id="271" name="Picture 5" descr=""/>
          <p:cNvPicPr/>
          <p:nvPr/>
        </p:nvPicPr>
        <p:blipFill>
          <a:blip r:embed="rId4"/>
          <a:stretch/>
        </p:blipFill>
        <p:spPr>
          <a:xfrm>
            <a:off x="990720" y="3877920"/>
            <a:ext cx="2503080" cy="1684440"/>
          </a:xfrm>
          <a:prstGeom prst="rect">
            <a:avLst/>
          </a:prstGeom>
          <a:ln w="28440">
            <a:solidFill>
              <a:schemeClr val="tx1"/>
            </a:solidFill>
            <a:miter/>
          </a:ln>
        </p:spPr>
      </p:pic>
      <p:sp>
        <p:nvSpPr>
          <p:cNvPr id="272" name="CustomShape 5"/>
          <p:cNvSpPr/>
          <p:nvPr/>
        </p:nvSpPr>
        <p:spPr>
          <a:xfrm flipH="1">
            <a:off x="2242440" y="3013200"/>
            <a:ext cx="21600" cy="86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6"/>
          <p:cNvSpPr/>
          <p:nvPr/>
        </p:nvSpPr>
        <p:spPr>
          <a:xfrm>
            <a:off x="3505320" y="2057400"/>
            <a:ext cx="1218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Picture 2" descr=""/>
          <p:cNvPicPr/>
          <p:nvPr/>
        </p:nvPicPr>
        <p:blipFill>
          <a:blip r:embed="rId5"/>
          <a:stretch/>
        </p:blipFill>
        <p:spPr>
          <a:xfrm>
            <a:off x="990720" y="1295280"/>
            <a:ext cx="2547360" cy="17172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276" name="TextShape 2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Derivatives</a:t>
            </a:r>
            <a:endParaRPr/>
          </a:p>
        </p:txBody>
      </p:sp>
      <p:pic>
        <p:nvPicPr>
          <p:cNvPr id="277" name="Picture 6" descr=""/>
          <p:cNvPicPr/>
          <p:nvPr/>
        </p:nvPicPr>
        <p:blipFill>
          <a:blip r:embed="rId1"/>
          <a:srcRect l="7070" t="16126" r="10519" b="16126"/>
          <a:stretch/>
        </p:blipFill>
        <p:spPr>
          <a:xfrm>
            <a:off x="1066680" y="2666880"/>
            <a:ext cx="2666520" cy="1599840"/>
          </a:xfrm>
          <a:prstGeom prst="rect">
            <a:avLst/>
          </a:prstGeom>
          <a:ln w="12600">
            <a:noFill/>
          </a:ln>
        </p:spPr>
      </p:pic>
      <p:pic>
        <p:nvPicPr>
          <p:cNvPr id="278" name="Picture 8" descr=""/>
          <p:cNvPicPr/>
          <p:nvPr/>
        </p:nvPicPr>
        <p:blipFill>
          <a:blip r:embed="rId2"/>
          <a:stretch/>
        </p:blipFill>
        <p:spPr>
          <a:xfrm>
            <a:off x="4952880" y="2743200"/>
            <a:ext cx="3240720" cy="1447560"/>
          </a:xfrm>
          <a:prstGeom prst="rect">
            <a:avLst/>
          </a:prstGeom>
          <a:ln w="12600">
            <a:noFill/>
          </a:ln>
        </p:spPr>
      </p:pic>
      <p:sp>
        <p:nvSpPr>
          <p:cNvPr id="279" name="CustomShape 3"/>
          <p:cNvSpPr/>
          <p:nvPr/>
        </p:nvSpPr>
        <p:spPr>
          <a:xfrm>
            <a:off x="1828800" y="182880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4"/>
          <p:cNvSpPr/>
          <p:nvPr/>
        </p:nvSpPr>
        <p:spPr>
          <a:xfrm>
            <a:off x="2167560" y="182880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"/>
          <p:cNvSpPr/>
          <p:nvPr/>
        </p:nvSpPr>
        <p:spPr>
          <a:xfrm>
            <a:off x="2438280" y="182880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6"/>
          <p:cNvSpPr/>
          <p:nvPr/>
        </p:nvSpPr>
        <p:spPr>
          <a:xfrm>
            <a:off x="2709360" y="182880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7"/>
          <p:cNvSpPr/>
          <p:nvPr/>
        </p:nvSpPr>
        <p:spPr>
          <a:xfrm>
            <a:off x="2980440" y="182880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8"/>
          <p:cNvSpPr/>
          <p:nvPr/>
        </p:nvSpPr>
        <p:spPr>
          <a:xfrm>
            <a:off x="1828800" y="214056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9"/>
          <p:cNvSpPr/>
          <p:nvPr/>
        </p:nvSpPr>
        <p:spPr>
          <a:xfrm>
            <a:off x="2167560" y="214056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0"/>
          <p:cNvSpPr/>
          <p:nvPr/>
        </p:nvSpPr>
        <p:spPr>
          <a:xfrm>
            <a:off x="2438280" y="214056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1"/>
          <p:cNvSpPr/>
          <p:nvPr/>
        </p:nvSpPr>
        <p:spPr>
          <a:xfrm>
            <a:off x="2709360" y="214056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2"/>
          <p:cNvSpPr/>
          <p:nvPr/>
        </p:nvSpPr>
        <p:spPr>
          <a:xfrm>
            <a:off x="2980440" y="214056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3"/>
          <p:cNvSpPr/>
          <p:nvPr/>
        </p:nvSpPr>
        <p:spPr>
          <a:xfrm>
            <a:off x="1828800" y="245232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4"/>
          <p:cNvSpPr/>
          <p:nvPr/>
        </p:nvSpPr>
        <p:spPr>
          <a:xfrm>
            <a:off x="2167560" y="245232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5"/>
          <p:cNvSpPr/>
          <p:nvPr/>
        </p:nvSpPr>
        <p:spPr>
          <a:xfrm>
            <a:off x="2438280" y="245232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6"/>
          <p:cNvSpPr/>
          <p:nvPr/>
        </p:nvSpPr>
        <p:spPr>
          <a:xfrm>
            <a:off x="2709360" y="245232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7"/>
          <p:cNvSpPr/>
          <p:nvPr/>
        </p:nvSpPr>
        <p:spPr>
          <a:xfrm>
            <a:off x="2980440" y="245232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8"/>
          <p:cNvSpPr/>
          <p:nvPr/>
        </p:nvSpPr>
        <p:spPr>
          <a:xfrm>
            <a:off x="1984320" y="1219320"/>
            <a:ext cx="65520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(x+1/2,y)</a:t>
            </a:r>
            <a:endParaRPr/>
          </a:p>
        </p:txBody>
      </p:sp>
      <p:sp>
        <p:nvSpPr>
          <p:cNvPr id="295" name="CustomShape 19"/>
          <p:cNvSpPr/>
          <p:nvPr/>
        </p:nvSpPr>
        <p:spPr>
          <a:xfrm>
            <a:off x="612720" y="1600200"/>
            <a:ext cx="65520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(x,y+1/2)</a:t>
            </a:r>
            <a:endParaRPr/>
          </a:p>
        </p:txBody>
      </p:sp>
      <p:sp>
        <p:nvSpPr>
          <p:cNvPr id="296" name="CustomShape 20"/>
          <p:cNvSpPr/>
          <p:nvPr/>
        </p:nvSpPr>
        <p:spPr>
          <a:xfrm>
            <a:off x="1906920" y="1752480"/>
            <a:ext cx="24372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</a:t>
            </a:r>
            <a:endParaRPr/>
          </a:p>
        </p:txBody>
      </p:sp>
      <p:sp>
        <p:nvSpPr>
          <p:cNvPr id="297" name="CustomShape 21"/>
          <p:cNvSpPr/>
          <p:nvPr/>
        </p:nvSpPr>
        <p:spPr>
          <a:xfrm>
            <a:off x="1754280" y="1905120"/>
            <a:ext cx="24372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</a:t>
            </a:r>
            <a:endParaRPr/>
          </a:p>
        </p:txBody>
      </p:sp>
      <p:sp>
        <p:nvSpPr>
          <p:cNvPr id="298" name="Line 22"/>
          <p:cNvSpPr/>
          <p:nvPr/>
        </p:nvSpPr>
        <p:spPr>
          <a:xfrm flipH="1">
            <a:off x="2057400" y="1523880"/>
            <a:ext cx="228600" cy="228600"/>
          </a:xfrm>
          <a:prstGeom prst="line">
            <a:avLst/>
          </a:prstGeom>
          <a:ln w="12600">
            <a:solidFill>
              <a:schemeClr val="tx1"/>
            </a:solidFill>
            <a:round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23"/>
          <p:cNvSpPr/>
          <p:nvPr/>
        </p:nvSpPr>
        <p:spPr>
          <a:xfrm>
            <a:off x="1143000" y="1904760"/>
            <a:ext cx="609480" cy="76320"/>
          </a:xfrm>
          <a:prstGeom prst="line">
            <a:avLst/>
          </a:prstGeom>
          <a:ln w="12600">
            <a:solidFill>
              <a:schemeClr val="tx1"/>
            </a:solidFill>
            <a:round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4"/>
          <p:cNvSpPr/>
          <p:nvPr/>
        </p:nvSpPr>
        <p:spPr>
          <a:xfrm>
            <a:off x="5562720" y="182880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25"/>
          <p:cNvSpPr/>
          <p:nvPr/>
        </p:nvSpPr>
        <p:spPr>
          <a:xfrm>
            <a:off x="5901120" y="182880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6"/>
          <p:cNvSpPr/>
          <p:nvPr/>
        </p:nvSpPr>
        <p:spPr>
          <a:xfrm>
            <a:off x="6172200" y="182880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7"/>
          <p:cNvSpPr/>
          <p:nvPr/>
        </p:nvSpPr>
        <p:spPr>
          <a:xfrm>
            <a:off x="6443280" y="182880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8"/>
          <p:cNvSpPr/>
          <p:nvPr/>
        </p:nvSpPr>
        <p:spPr>
          <a:xfrm>
            <a:off x="6714000" y="182880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29"/>
          <p:cNvSpPr/>
          <p:nvPr/>
        </p:nvSpPr>
        <p:spPr>
          <a:xfrm>
            <a:off x="5562720" y="214056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30"/>
          <p:cNvSpPr/>
          <p:nvPr/>
        </p:nvSpPr>
        <p:spPr>
          <a:xfrm>
            <a:off x="5901120" y="214056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31"/>
          <p:cNvSpPr/>
          <p:nvPr/>
        </p:nvSpPr>
        <p:spPr>
          <a:xfrm>
            <a:off x="6172200" y="214056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32"/>
          <p:cNvSpPr/>
          <p:nvPr/>
        </p:nvSpPr>
        <p:spPr>
          <a:xfrm>
            <a:off x="6443280" y="214056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33"/>
          <p:cNvSpPr/>
          <p:nvPr/>
        </p:nvSpPr>
        <p:spPr>
          <a:xfrm>
            <a:off x="6714000" y="214056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34"/>
          <p:cNvSpPr/>
          <p:nvPr/>
        </p:nvSpPr>
        <p:spPr>
          <a:xfrm>
            <a:off x="5562720" y="245232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35"/>
          <p:cNvSpPr/>
          <p:nvPr/>
        </p:nvSpPr>
        <p:spPr>
          <a:xfrm>
            <a:off x="5901120" y="245232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6"/>
          <p:cNvSpPr/>
          <p:nvPr/>
        </p:nvSpPr>
        <p:spPr>
          <a:xfrm>
            <a:off x="6172200" y="245232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7"/>
          <p:cNvSpPr/>
          <p:nvPr/>
        </p:nvSpPr>
        <p:spPr>
          <a:xfrm>
            <a:off x="6443280" y="245232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38"/>
          <p:cNvSpPr/>
          <p:nvPr/>
        </p:nvSpPr>
        <p:spPr>
          <a:xfrm>
            <a:off x="6714000" y="2452320"/>
            <a:ext cx="67320" cy="61920"/>
          </a:xfrm>
          <a:prstGeom prst="ellipse">
            <a:avLst/>
          </a:prstGeom>
          <a:solidFill>
            <a:schemeClr val="tx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9"/>
          <p:cNvSpPr/>
          <p:nvPr/>
        </p:nvSpPr>
        <p:spPr>
          <a:xfrm>
            <a:off x="5640480" y="1905120"/>
            <a:ext cx="24372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</a:t>
            </a:r>
            <a:endParaRPr/>
          </a:p>
        </p:txBody>
      </p:sp>
      <p:sp>
        <p:nvSpPr>
          <p:cNvPr id="316" name="CustomShape 40"/>
          <p:cNvSpPr/>
          <p:nvPr/>
        </p:nvSpPr>
        <p:spPr>
          <a:xfrm>
            <a:off x="5257800" y="1447920"/>
            <a:ext cx="1294920" cy="257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(x+1/2,y+1/2)</a:t>
            </a:r>
            <a:endParaRPr/>
          </a:p>
        </p:txBody>
      </p:sp>
      <p:sp>
        <p:nvSpPr>
          <p:cNvPr id="317" name="CustomShape 41"/>
          <p:cNvSpPr/>
          <p:nvPr/>
        </p:nvSpPr>
        <p:spPr>
          <a:xfrm>
            <a:off x="5419080" y="1219320"/>
            <a:ext cx="1639440" cy="30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approximation</a:t>
            </a:r>
            <a:endParaRPr/>
          </a:p>
        </p:txBody>
      </p:sp>
      <p:sp>
        <p:nvSpPr>
          <p:cNvPr id="318" name="Line 42"/>
          <p:cNvSpPr/>
          <p:nvPr/>
        </p:nvSpPr>
        <p:spPr>
          <a:xfrm flipH="1">
            <a:off x="5781600" y="1628640"/>
            <a:ext cx="75960" cy="304920"/>
          </a:xfrm>
          <a:prstGeom prst="line">
            <a:avLst/>
          </a:prstGeom>
          <a:ln w="12600">
            <a:solidFill>
              <a:schemeClr val="tx1"/>
            </a:solidFill>
            <a:round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Picture 8" descr=""/>
          <p:cNvPicPr/>
          <p:nvPr/>
        </p:nvPicPr>
        <p:blipFill>
          <a:blip r:embed="rId3"/>
          <a:stretch/>
        </p:blipFill>
        <p:spPr>
          <a:xfrm>
            <a:off x="533520" y="4721400"/>
            <a:ext cx="3806640" cy="1755360"/>
          </a:xfrm>
          <a:prstGeom prst="rect">
            <a:avLst/>
          </a:prstGeom>
          <a:ln w="12600">
            <a:noFill/>
          </a:ln>
        </p:spPr>
      </p:pic>
      <p:pic>
        <p:nvPicPr>
          <p:cNvPr id="320" name="Picture 9" descr=""/>
          <p:cNvPicPr/>
          <p:nvPr/>
        </p:nvPicPr>
        <p:blipFill>
          <a:blip r:embed="rId4"/>
          <a:stretch/>
        </p:blipFill>
        <p:spPr>
          <a:xfrm>
            <a:off x="4724280" y="4800600"/>
            <a:ext cx="3877920" cy="1584000"/>
          </a:xfrm>
          <a:prstGeom prst="rect">
            <a:avLst/>
          </a:prstGeom>
          <a:ln w="12600">
            <a:noFill/>
          </a:ln>
        </p:spPr>
      </p:pic>
      <p:sp>
        <p:nvSpPr>
          <p:cNvPr id="321" name="CustomShape 43"/>
          <p:cNvSpPr/>
          <p:nvPr/>
        </p:nvSpPr>
        <p:spPr>
          <a:xfrm>
            <a:off x="6248520" y="5943600"/>
            <a:ext cx="7617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4440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Sobel</a:t>
            </a:r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323" name="TextShape 2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Derivatives</a:t>
            </a:r>
            <a:endParaRPr/>
          </a:p>
        </p:txBody>
      </p:sp>
      <p:pic>
        <p:nvPicPr>
          <p:cNvPr id="324" name="Picture 4" descr=""/>
          <p:cNvPicPr/>
          <p:nvPr/>
        </p:nvPicPr>
        <p:blipFill>
          <a:blip r:embed="rId1"/>
          <a:stretch/>
        </p:blipFill>
        <p:spPr>
          <a:xfrm>
            <a:off x="3505320" y="3048120"/>
            <a:ext cx="2590560" cy="1733040"/>
          </a:xfrm>
          <a:prstGeom prst="rect">
            <a:avLst/>
          </a:prstGeom>
          <a:ln w="28440">
            <a:solidFill>
              <a:schemeClr val="tx1"/>
            </a:solidFill>
            <a:miter/>
          </a:ln>
        </p:spPr>
      </p:pic>
      <p:pic>
        <p:nvPicPr>
          <p:cNvPr id="325" name="Picture 2" descr=""/>
          <p:cNvPicPr/>
          <p:nvPr/>
        </p:nvPicPr>
        <p:blipFill>
          <a:blip r:embed="rId2"/>
          <a:stretch/>
        </p:blipFill>
        <p:spPr>
          <a:xfrm>
            <a:off x="685800" y="3005280"/>
            <a:ext cx="2742840" cy="1775520"/>
          </a:xfrm>
          <a:prstGeom prst="rect">
            <a:avLst/>
          </a:prstGeom>
          <a:ln w="9360">
            <a:noFill/>
          </a:ln>
        </p:spPr>
      </p:pic>
      <p:pic>
        <p:nvPicPr>
          <p:cNvPr id="326" name="Picture 4" descr=""/>
          <p:cNvPicPr/>
          <p:nvPr/>
        </p:nvPicPr>
        <p:blipFill>
          <a:blip r:embed="rId3"/>
          <a:stretch/>
        </p:blipFill>
        <p:spPr>
          <a:xfrm>
            <a:off x="762120" y="1246320"/>
            <a:ext cx="2590560" cy="1729800"/>
          </a:xfrm>
          <a:prstGeom prst="rect">
            <a:avLst/>
          </a:prstGeom>
          <a:ln w="28440">
            <a:solidFill>
              <a:schemeClr val="tx1"/>
            </a:solidFill>
            <a:miter/>
          </a:ln>
        </p:spPr>
      </p:pic>
      <p:pic>
        <p:nvPicPr>
          <p:cNvPr id="327" name="Picture 5" descr=""/>
          <p:cNvPicPr/>
          <p:nvPr/>
        </p:nvPicPr>
        <p:blipFill>
          <a:blip r:embed="rId4"/>
          <a:stretch/>
        </p:blipFill>
        <p:spPr>
          <a:xfrm>
            <a:off x="762120" y="4807080"/>
            <a:ext cx="2590560" cy="1669680"/>
          </a:xfrm>
          <a:prstGeom prst="rect">
            <a:avLst/>
          </a:prstGeom>
          <a:ln w="28440">
            <a:solidFill>
              <a:schemeClr val="tx1"/>
            </a:solidFill>
            <a:miter/>
          </a:ln>
        </p:spPr>
      </p:pic>
      <p:pic>
        <p:nvPicPr>
          <p:cNvPr id="328" name="Picture 4" descr=""/>
          <p:cNvPicPr/>
          <p:nvPr/>
        </p:nvPicPr>
        <p:blipFill>
          <a:blip r:embed="rId5"/>
          <a:srcRect l="56985" t="0" r="0" b="43345"/>
          <a:stretch/>
        </p:blipFill>
        <p:spPr>
          <a:xfrm>
            <a:off x="6095880" y="3505320"/>
            <a:ext cx="1572840" cy="834840"/>
          </a:xfrm>
          <a:prstGeom prst="rect">
            <a:avLst/>
          </a:prstGeom>
          <a:ln w="12600">
            <a:noFill/>
          </a:ln>
        </p:spPr>
      </p:pic>
      <p:pic>
        <p:nvPicPr>
          <p:cNvPr id="329" name="Picture 5" descr=""/>
          <p:cNvPicPr/>
          <p:nvPr/>
        </p:nvPicPr>
        <p:blipFill>
          <a:blip r:embed="rId6"/>
          <a:srcRect l="0" t="49873" r="91639" b="8561"/>
          <a:stretch/>
        </p:blipFill>
        <p:spPr>
          <a:xfrm>
            <a:off x="3429000" y="5351400"/>
            <a:ext cx="380520" cy="660240"/>
          </a:xfrm>
          <a:prstGeom prst="rect">
            <a:avLst/>
          </a:prstGeom>
          <a:ln w="12600">
            <a:noFill/>
          </a:ln>
        </p:spPr>
      </p:pic>
      <p:pic>
        <p:nvPicPr>
          <p:cNvPr id="330" name="Picture 4" descr=""/>
          <p:cNvPicPr/>
          <p:nvPr/>
        </p:nvPicPr>
        <p:blipFill>
          <a:blip r:embed="rId7"/>
          <a:srcRect l="0" t="4168" r="91549" b="54295"/>
          <a:stretch/>
        </p:blipFill>
        <p:spPr>
          <a:xfrm>
            <a:off x="3429000" y="1647720"/>
            <a:ext cx="456840" cy="55368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332" name="TextShape 2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Gradient for Edge Detection</a:t>
            </a:r>
            <a:endParaRPr/>
          </a:p>
        </p:txBody>
      </p:sp>
      <p:sp>
        <p:nvSpPr>
          <p:cNvPr id="333" name="CustomShape 3"/>
          <p:cNvSpPr/>
          <p:nvPr/>
        </p:nvSpPr>
        <p:spPr>
          <a:xfrm>
            <a:off x="457200" y="1219320"/>
            <a:ext cx="8152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Typical application where image gradients are used is </a:t>
            </a:r>
            <a:r>
              <a:rPr i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edge </a:t>
            </a:r>
            <a:r>
              <a:rPr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detection</a:t>
            </a:r>
            <a:endParaRPr/>
          </a:p>
          <a:p>
            <a:pPr lvl="1" marL="914400" indent="-45684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 points with large image gradients</a:t>
            </a:r>
            <a:endParaRPr/>
          </a:p>
        </p:txBody>
      </p:sp>
      <p:pic>
        <p:nvPicPr>
          <p:cNvPr id="334" name="Picture 2" descr=""/>
          <p:cNvPicPr/>
          <p:nvPr/>
        </p:nvPicPr>
        <p:blipFill>
          <a:blip r:embed="rId1"/>
          <a:stretch/>
        </p:blipFill>
        <p:spPr>
          <a:xfrm>
            <a:off x="609480" y="1905120"/>
            <a:ext cx="1943280" cy="2190960"/>
          </a:xfrm>
          <a:prstGeom prst="rect">
            <a:avLst/>
          </a:prstGeom>
          <a:ln w="9360">
            <a:noFill/>
          </a:ln>
        </p:spPr>
      </p:pic>
      <p:pic>
        <p:nvPicPr>
          <p:cNvPr id="335" name="Picture 3" descr=""/>
          <p:cNvPicPr/>
          <p:nvPr/>
        </p:nvPicPr>
        <p:blipFill>
          <a:blip r:embed="rId2"/>
          <a:stretch/>
        </p:blipFill>
        <p:spPr>
          <a:xfrm>
            <a:off x="6324480" y="1600200"/>
            <a:ext cx="1943280" cy="2190960"/>
          </a:xfrm>
          <a:prstGeom prst="rect">
            <a:avLst/>
          </a:prstGeom>
          <a:ln w="9360">
            <a:noFill/>
          </a:ln>
        </p:spPr>
      </p:pic>
      <p:sp>
        <p:nvSpPr>
          <p:cNvPr id="336" name="CustomShape 4"/>
          <p:cNvSpPr/>
          <p:nvPr/>
        </p:nvSpPr>
        <p:spPr>
          <a:xfrm>
            <a:off x="3886200" y="2286000"/>
            <a:ext cx="652680" cy="543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28440">
            <a:solidFill>
              <a:schemeClr val="accent6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37" name="Picture 4" descr=""/>
          <p:cNvPicPr/>
          <p:nvPr/>
        </p:nvPicPr>
        <p:blipFill>
          <a:blip r:embed="rId3"/>
          <a:stretch/>
        </p:blipFill>
        <p:spPr>
          <a:xfrm>
            <a:off x="3686400" y="3505320"/>
            <a:ext cx="2190960" cy="2190960"/>
          </a:xfrm>
          <a:prstGeom prst="rect">
            <a:avLst/>
          </a:prstGeom>
          <a:ln w="9360">
            <a:noFill/>
          </a:ln>
        </p:spPr>
      </p:pic>
      <p:sp>
        <p:nvSpPr>
          <p:cNvPr id="338" name="CustomShape 5"/>
          <p:cNvSpPr/>
          <p:nvPr/>
        </p:nvSpPr>
        <p:spPr>
          <a:xfrm rot="5400000">
            <a:off x="2079360" y="4169520"/>
            <a:ext cx="652680" cy="543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28440">
            <a:solidFill>
              <a:schemeClr val="accent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6"/>
          <p:cNvSpPr/>
          <p:nvPr/>
        </p:nvSpPr>
        <p:spPr>
          <a:xfrm>
            <a:off x="3245040" y="5711040"/>
            <a:ext cx="3154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i="1" lang="en-US" sz="18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Canny edge detector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suppresses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non-extrema Gradient points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Laplacian</a:t>
            </a:r>
            <a:endParaRPr/>
          </a:p>
        </p:txBody>
      </p:sp>
      <p:sp>
        <p:nvSpPr>
          <p:cNvPr id="341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>
              <a:lnSpc>
                <a:spcPct val="90000"/>
              </a:lnSpc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Laplacian (2</a:t>
            </a:r>
            <a:r>
              <a:rPr lang="en-US" sz="32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nd</a:t>
            </a: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derivative)  is defined as: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342" name="Picture 2" descr=""/>
          <p:cNvPicPr/>
          <p:nvPr/>
        </p:nvPicPr>
        <p:blipFill>
          <a:blip r:embed="rId1"/>
          <a:srcRect l="0" t="27705" r="0" b="0"/>
          <a:stretch/>
        </p:blipFill>
        <p:spPr>
          <a:xfrm>
            <a:off x="1465200" y="1981080"/>
            <a:ext cx="6248160" cy="1260000"/>
          </a:xfrm>
          <a:prstGeom prst="rect">
            <a:avLst/>
          </a:prstGeom>
          <a:ln w="12600">
            <a:noFill/>
          </a:ln>
        </p:spPr>
      </p:pic>
      <p:sp>
        <p:nvSpPr>
          <p:cNvPr id="343" name="CustomShape 3"/>
          <p:cNvSpPr/>
          <p:nvPr/>
        </p:nvSpPr>
        <p:spPr>
          <a:xfrm>
            <a:off x="4170240" y="3218040"/>
            <a:ext cx="141696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(dot product)</a:t>
            </a:r>
            <a:endParaRPr/>
          </a:p>
        </p:txBody>
      </p:sp>
      <p:pic>
        <p:nvPicPr>
          <p:cNvPr id="344" name="Picture 6" descr=""/>
          <p:cNvPicPr/>
          <p:nvPr/>
        </p:nvPicPr>
        <p:blipFill>
          <a:blip r:embed="rId2"/>
          <a:stretch/>
        </p:blipFill>
        <p:spPr>
          <a:xfrm>
            <a:off x="2455920" y="4024440"/>
            <a:ext cx="5621040" cy="1761840"/>
          </a:xfrm>
          <a:prstGeom prst="rect">
            <a:avLst/>
          </a:prstGeom>
          <a:ln w="12600">
            <a:noFill/>
          </a:ln>
        </p:spPr>
      </p:pic>
      <p:sp>
        <p:nvSpPr>
          <p:cNvPr id="345" name="CustomShape 4"/>
          <p:cNvSpPr/>
          <p:nvPr/>
        </p:nvSpPr>
        <p:spPr>
          <a:xfrm>
            <a:off x="765720" y="4489560"/>
            <a:ext cx="1375920" cy="63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Approximate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derivatives:</a:t>
            </a:r>
            <a:endParaRPr/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Laplacian</a:t>
            </a:r>
            <a:endParaRPr/>
          </a:p>
        </p:txBody>
      </p:sp>
      <p:sp>
        <p:nvSpPr>
          <p:cNvPr id="347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8" name="Picture 9" descr=""/>
          <p:cNvPicPr/>
          <p:nvPr/>
        </p:nvPicPr>
        <p:blipFill>
          <a:blip r:embed="rId1"/>
          <a:srcRect l="0" t="14591" r="0" b="22248"/>
          <a:stretch/>
        </p:blipFill>
        <p:spPr>
          <a:xfrm>
            <a:off x="1600200" y="1600200"/>
            <a:ext cx="5992560" cy="914040"/>
          </a:xfrm>
          <a:prstGeom prst="rect">
            <a:avLst/>
          </a:prstGeom>
          <a:ln w="12600"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3860280" y="1295280"/>
            <a:ext cx="159696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Laplacian Mask</a:t>
            </a:r>
            <a:endParaRPr/>
          </a:p>
        </p:txBody>
      </p:sp>
      <p:pic>
        <p:nvPicPr>
          <p:cNvPr id="350" name="Picture 4" descr=""/>
          <p:cNvPicPr/>
          <p:nvPr/>
        </p:nvPicPr>
        <p:blipFill>
          <a:blip r:embed="rId2"/>
          <a:stretch/>
        </p:blipFill>
        <p:spPr>
          <a:xfrm>
            <a:off x="1371600" y="4191120"/>
            <a:ext cx="2960280" cy="1910880"/>
          </a:xfrm>
          <a:prstGeom prst="rect">
            <a:avLst/>
          </a:prstGeom>
          <a:ln w="9360">
            <a:noFill/>
          </a:ln>
        </p:spPr>
      </p:pic>
      <p:pic>
        <p:nvPicPr>
          <p:cNvPr id="351" name="Picture 5" descr=""/>
          <p:cNvPicPr/>
          <p:nvPr/>
        </p:nvPicPr>
        <p:blipFill>
          <a:blip r:embed="rId3"/>
          <a:stretch/>
        </p:blipFill>
        <p:spPr>
          <a:xfrm>
            <a:off x="5181480" y="4267080"/>
            <a:ext cx="2846160" cy="1882440"/>
          </a:xfrm>
          <a:prstGeom prst="rect">
            <a:avLst/>
          </a:prstGeom>
          <a:ln w="12600">
            <a:noFill/>
          </a:ln>
        </p:spPr>
      </p:pic>
      <p:sp>
        <p:nvSpPr>
          <p:cNvPr id="352" name="CustomShape 4"/>
          <p:cNvSpPr/>
          <p:nvPr/>
        </p:nvSpPr>
        <p:spPr>
          <a:xfrm>
            <a:off x="2984400" y="2895480"/>
            <a:ext cx="2832840" cy="45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detect zero-crossings</a:t>
            </a:r>
            <a:endParaRPr/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Laplacian</a:t>
            </a:r>
            <a:endParaRPr/>
          </a:p>
        </p:txBody>
      </p:sp>
      <p:sp>
        <p:nvSpPr>
          <p:cNvPr id="354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5" name="Picture 2" descr=""/>
          <p:cNvPicPr/>
          <p:nvPr/>
        </p:nvPicPr>
        <p:blipFill>
          <a:blip r:embed="rId1"/>
          <a:srcRect l="0" t="1129" r="0" b="0"/>
          <a:stretch/>
        </p:blipFill>
        <p:spPr>
          <a:xfrm>
            <a:off x="892800" y="1371600"/>
            <a:ext cx="7292880" cy="50288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Sobel Filter for Edge Detection:Example</a:t>
            </a:r>
            <a:endParaRPr/>
          </a:p>
        </p:txBody>
      </p:sp>
      <p:sp>
        <p:nvSpPr>
          <p:cNvPr id="357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3"/>
          <p:cNvSpPr/>
          <p:nvPr/>
        </p:nvSpPr>
        <p:spPr>
          <a:xfrm>
            <a:off x="457200" y="1333440"/>
            <a:ext cx="8489520" cy="552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59" name="Picture 4" descr=""/>
          <p:cNvPicPr/>
          <p:nvPr/>
        </p:nvPicPr>
        <p:blipFill>
          <a:blip r:embed="rId1"/>
          <a:srcRect l="39617" t="0" r="20064" b="0"/>
          <a:stretch/>
        </p:blipFill>
        <p:spPr>
          <a:xfrm>
            <a:off x="3657600" y="1295280"/>
            <a:ext cx="2386440" cy="2359800"/>
          </a:xfrm>
          <a:prstGeom prst="rect">
            <a:avLst/>
          </a:prstGeom>
          <a:ln w="9360">
            <a:noFill/>
          </a:ln>
        </p:spPr>
      </p:pic>
      <p:pic>
        <p:nvPicPr>
          <p:cNvPr id="360" name="Picture 8" descr=""/>
          <p:cNvPicPr/>
          <p:nvPr/>
        </p:nvPicPr>
        <p:blipFill>
          <a:blip r:embed="rId2"/>
          <a:srcRect l="0" t="0" r="60179" b="0"/>
          <a:stretch/>
        </p:blipFill>
        <p:spPr>
          <a:xfrm>
            <a:off x="671400" y="1295280"/>
            <a:ext cx="2356920" cy="2359800"/>
          </a:xfrm>
          <a:prstGeom prst="rect">
            <a:avLst/>
          </a:prstGeom>
          <a:ln w="9360">
            <a:noFill/>
          </a:ln>
        </p:spPr>
      </p:pic>
      <p:sp>
        <p:nvSpPr>
          <p:cNvPr id="361" name="CustomShape 4"/>
          <p:cNvSpPr/>
          <p:nvPr/>
        </p:nvSpPr>
        <p:spPr>
          <a:xfrm>
            <a:off x="3224160" y="2298600"/>
            <a:ext cx="403920" cy="482760"/>
          </a:xfrm>
          <a:prstGeom prst="rightArrow">
            <a:avLst>
              <a:gd name="adj1" fmla="val 54009"/>
              <a:gd name="adj2" fmla="val 56443"/>
            </a:avLst>
          </a:prstGeom>
          <a:solidFill>
            <a:srgbClr val="00008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5"/>
          <p:cNvSpPr/>
          <p:nvPr/>
        </p:nvSpPr>
        <p:spPr>
          <a:xfrm>
            <a:off x="6400800" y="1352520"/>
            <a:ext cx="2133360" cy="2228400"/>
          </a:xfrm>
          <a:prstGeom prst="rect">
            <a:avLst/>
          </a:prstGeom>
          <a:solidFill>
            <a:srgbClr val="00008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image of a contact lens which is enhanced in order to make defects (at four and five o’clock in the image) more obvious</a:t>
            </a:r>
            <a:endParaRPr/>
          </a:p>
        </p:txBody>
      </p:sp>
      <p:sp>
        <p:nvSpPr>
          <p:cNvPr id="363" name="CustomShape 6"/>
          <p:cNvSpPr/>
          <p:nvPr/>
        </p:nvSpPr>
        <p:spPr>
          <a:xfrm>
            <a:off x="1371600" y="396252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-1</a:t>
            </a:r>
            <a:endParaRPr/>
          </a:p>
        </p:txBody>
      </p:sp>
      <p:sp>
        <p:nvSpPr>
          <p:cNvPr id="364" name="CustomShape 7"/>
          <p:cNvSpPr/>
          <p:nvPr/>
        </p:nvSpPr>
        <p:spPr>
          <a:xfrm>
            <a:off x="2209680" y="396252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-2</a:t>
            </a:r>
            <a:endParaRPr/>
          </a:p>
        </p:txBody>
      </p:sp>
      <p:sp>
        <p:nvSpPr>
          <p:cNvPr id="365" name="CustomShape 8"/>
          <p:cNvSpPr/>
          <p:nvPr/>
        </p:nvSpPr>
        <p:spPr>
          <a:xfrm>
            <a:off x="3048120" y="396252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-1</a:t>
            </a:r>
            <a:endParaRPr/>
          </a:p>
        </p:txBody>
      </p:sp>
      <p:sp>
        <p:nvSpPr>
          <p:cNvPr id="366" name="CustomShape 9"/>
          <p:cNvSpPr/>
          <p:nvPr/>
        </p:nvSpPr>
        <p:spPr>
          <a:xfrm>
            <a:off x="1371600" y="480060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/>
          </a:p>
        </p:txBody>
      </p:sp>
      <p:sp>
        <p:nvSpPr>
          <p:cNvPr id="367" name="CustomShape 10"/>
          <p:cNvSpPr/>
          <p:nvPr/>
        </p:nvSpPr>
        <p:spPr>
          <a:xfrm>
            <a:off x="2209680" y="480060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/>
          </a:p>
        </p:txBody>
      </p:sp>
      <p:sp>
        <p:nvSpPr>
          <p:cNvPr id="368" name="CustomShape 11"/>
          <p:cNvSpPr/>
          <p:nvPr/>
        </p:nvSpPr>
        <p:spPr>
          <a:xfrm>
            <a:off x="3048120" y="480060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/>
          </a:p>
        </p:txBody>
      </p:sp>
      <p:sp>
        <p:nvSpPr>
          <p:cNvPr id="369" name="CustomShape 12"/>
          <p:cNvSpPr/>
          <p:nvPr/>
        </p:nvSpPr>
        <p:spPr>
          <a:xfrm>
            <a:off x="1371600" y="563868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/>
          </a:p>
        </p:txBody>
      </p:sp>
      <p:sp>
        <p:nvSpPr>
          <p:cNvPr id="370" name="CustomShape 13"/>
          <p:cNvSpPr/>
          <p:nvPr/>
        </p:nvSpPr>
        <p:spPr>
          <a:xfrm>
            <a:off x="2209680" y="563868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/>
          </a:p>
        </p:txBody>
      </p:sp>
      <p:sp>
        <p:nvSpPr>
          <p:cNvPr id="371" name="CustomShape 14"/>
          <p:cNvSpPr/>
          <p:nvPr/>
        </p:nvSpPr>
        <p:spPr>
          <a:xfrm>
            <a:off x="3048120" y="563868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/>
          </a:p>
        </p:txBody>
      </p:sp>
      <p:sp>
        <p:nvSpPr>
          <p:cNvPr id="372" name="CustomShape 15"/>
          <p:cNvSpPr/>
          <p:nvPr/>
        </p:nvSpPr>
        <p:spPr>
          <a:xfrm>
            <a:off x="6553080" y="563868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/>
          </a:p>
        </p:txBody>
      </p:sp>
      <p:sp>
        <p:nvSpPr>
          <p:cNvPr id="373" name="CustomShape 16"/>
          <p:cNvSpPr/>
          <p:nvPr/>
        </p:nvSpPr>
        <p:spPr>
          <a:xfrm>
            <a:off x="4876920" y="480060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-2</a:t>
            </a:r>
            <a:endParaRPr/>
          </a:p>
        </p:txBody>
      </p:sp>
      <p:sp>
        <p:nvSpPr>
          <p:cNvPr id="374" name="CustomShape 17"/>
          <p:cNvSpPr/>
          <p:nvPr/>
        </p:nvSpPr>
        <p:spPr>
          <a:xfrm>
            <a:off x="6553080" y="396252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/>
          </a:p>
        </p:txBody>
      </p:sp>
      <p:sp>
        <p:nvSpPr>
          <p:cNvPr id="375" name="CustomShape 18"/>
          <p:cNvSpPr/>
          <p:nvPr/>
        </p:nvSpPr>
        <p:spPr>
          <a:xfrm>
            <a:off x="5715000" y="396252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/>
          </a:p>
        </p:txBody>
      </p:sp>
      <p:sp>
        <p:nvSpPr>
          <p:cNvPr id="376" name="CustomShape 19"/>
          <p:cNvSpPr/>
          <p:nvPr/>
        </p:nvSpPr>
        <p:spPr>
          <a:xfrm>
            <a:off x="5715000" y="480060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/>
          </a:p>
        </p:txBody>
      </p:sp>
      <p:sp>
        <p:nvSpPr>
          <p:cNvPr id="377" name="CustomShape 20"/>
          <p:cNvSpPr/>
          <p:nvPr/>
        </p:nvSpPr>
        <p:spPr>
          <a:xfrm>
            <a:off x="5715000" y="563868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/>
          </a:p>
        </p:txBody>
      </p:sp>
      <p:sp>
        <p:nvSpPr>
          <p:cNvPr id="378" name="CustomShape 21"/>
          <p:cNvSpPr/>
          <p:nvPr/>
        </p:nvSpPr>
        <p:spPr>
          <a:xfrm>
            <a:off x="4876920" y="563868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-1</a:t>
            </a:r>
            <a:endParaRPr/>
          </a:p>
        </p:txBody>
      </p:sp>
      <p:sp>
        <p:nvSpPr>
          <p:cNvPr id="379" name="CustomShape 22"/>
          <p:cNvSpPr/>
          <p:nvPr/>
        </p:nvSpPr>
        <p:spPr>
          <a:xfrm>
            <a:off x="6553080" y="480060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/>
          </a:p>
        </p:txBody>
      </p:sp>
      <p:sp>
        <p:nvSpPr>
          <p:cNvPr id="380" name="CustomShape 23"/>
          <p:cNvSpPr/>
          <p:nvPr/>
        </p:nvSpPr>
        <p:spPr>
          <a:xfrm>
            <a:off x="4876920" y="3962520"/>
            <a:ext cx="837720" cy="837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-1</a:t>
            </a:r>
            <a:endParaRPr/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Laplacian</a:t>
            </a:r>
            <a:endParaRPr/>
          </a:p>
        </p:txBody>
      </p:sp>
      <p:sp>
        <p:nvSpPr>
          <p:cNvPr id="382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3" name="Content Placeholder 3" descr=""/>
          <p:cNvPicPr/>
          <p:nvPr/>
        </p:nvPicPr>
        <p:blipFill>
          <a:blip r:embed="rId1"/>
          <a:stretch/>
        </p:blipFill>
        <p:spPr>
          <a:xfrm>
            <a:off x="685800" y="3035160"/>
            <a:ext cx="2298240" cy="1854000"/>
          </a:xfrm>
          <a:prstGeom prst="rect">
            <a:avLst/>
          </a:prstGeom>
          <a:ln>
            <a:noFill/>
          </a:ln>
        </p:spPr>
      </p:pic>
      <p:pic>
        <p:nvPicPr>
          <p:cNvPr id="384" name="Picture 6" descr=""/>
          <p:cNvPicPr/>
          <p:nvPr/>
        </p:nvPicPr>
        <p:blipFill>
          <a:blip r:embed="rId2"/>
          <a:stretch/>
        </p:blipFill>
        <p:spPr>
          <a:xfrm>
            <a:off x="3387600" y="3071880"/>
            <a:ext cx="2298240" cy="1854000"/>
          </a:xfrm>
          <a:prstGeom prst="rect">
            <a:avLst/>
          </a:prstGeom>
          <a:ln w="9360">
            <a:noFill/>
          </a:ln>
        </p:spPr>
      </p:pic>
      <p:pic>
        <p:nvPicPr>
          <p:cNvPr id="385" name="Picture 7" descr=""/>
          <p:cNvPicPr/>
          <p:nvPr/>
        </p:nvPicPr>
        <p:blipFill>
          <a:blip r:embed="rId3"/>
          <a:stretch/>
        </p:blipFill>
        <p:spPr>
          <a:xfrm>
            <a:off x="5943600" y="3071880"/>
            <a:ext cx="2298240" cy="1854000"/>
          </a:xfrm>
          <a:prstGeom prst="rect">
            <a:avLst/>
          </a:prstGeom>
          <a:ln w="9360"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4014000" y="2620800"/>
            <a:ext cx="107100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Laplacian</a:t>
            </a:r>
            <a:endParaRPr/>
          </a:p>
        </p:txBody>
      </p:sp>
      <p:sp>
        <p:nvSpPr>
          <p:cNvPr id="387" name="CustomShape 4"/>
          <p:cNvSpPr/>
          <p:nvPr/>
        </p:nvSpPr>
        <p:spPr>
          <a:xfrm>
            <a:off x="6478560" y="2543040"/>
            <a:ext cx="70848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Sobel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Filters: Averaging(Low-pass filtering)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Picture 4" descr=""/>
          <p:cNvPicPr/>
          <p:nvPr/>
        </p:nvPicPr>
        <p:blipFill>
          <a:blip r:embed="rId1">
            <a:lum bright="-12000"/>
          </a:blip>
          <a:srcRect l="13343" t="45823" r="11032" b="0"/>
          <a:stretch/>
        </p:blipFill>
        <p:spPr>
          <a:xfrm>
            <a:off x="5334120" y="3809880"/>
            <a:ext cx="2590560" cy="2252160"/>
          </a:xfrm>
          <a:prstGeom prst="rect">
            <a:avLst/>
          </a:prstGeom>
          <a:ln w="9360">
            <a:noFill/>
          </a:ln>
        </p:spPr>
      </p:pic>
      <p:pic>
        <p:nvPicPr>
          <p:cNvPr id="93" name="Picture 5" descr=""/>
          <p:cNvPicPr/>
          <p:nvPr/>
        </p:nvPicPr>
        <p:blipFill>
          <a:blip r:embed="rId2">
            <a:lum bright="-12000"/>
          </a:blip>
          <a:srcRect l="0" t="7333" r="57743" b="61510"/>
          <a:stretch/>
        </p:blipFill>
        <p:spPr>
          <a:xfrm>
            <a:off x="3733920" y="2209680"/>
            <a:ext cx="1447560" cy="1294920"/>
          </a:xfrm>
          <a:prstGeom prst="rect">
            <a:avLst/>
          </a:prstGeom>
          <a:ln w="9360">
            <a:noFill/>
          </a:ln>
        </p:spPr>
      </p:pic>
      <p:pic>
        <p:nvPicPr>
          <p:cNvPr id="94" name="Picture 6" descr=""/>
          <p:cNvPicPr/>
          <p:nvPr/>
        </p:nvPicPr>
        <p:blipFill>
          <a:blip r:embed="rId3">
            <a:lum bright="-12000"/>
          </a:blip>
          <a:srcRect l="42257" t="0" r="0" b="57848"/>
          <a:stretch/>
        </p:blipFill>
        <p:spPr>
          <a:xfrm>
            <a:off x="2057400" y="4114800"/>
            <a:ext cx="1977840" cy="1752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Sharpening Filters: Laplacian</a:t>
            </a:r>
            <a:endParaRPr/>
          </a:p>
        </p:txBody>
      </p:sp>
      <p:sp>
        <p:nvSpPr>
          <p:cNvPr id="389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150000"/>
              </a:lnSpc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1st order derivatives produce thicker edges in an image</a:t>
            </a:r>
            <a:endParaRPr/>
          </a:p>
          <a:p>
            <a:pPr marL="457200" indent="-456840" algn="just">
              <a:lnSpc>
                <a:spcPct val="15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2nd order derivatives have stronger response to fine detail</a:t>
            </a:r>
            <a:endParaRPr/>
          </a:p>
          <a:p>
            <a:pPr marL="457200" indent="-456840" algn="just">
              <a:lnSpc>
                <a:spcPct val="150000"/>
              </a:lnSpc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1st order derivatives have stronger response to  a gray lever step</a:t>
            </a:r>
            <a:endParaRPr/>
          </a:p>
          <a:p>
            <a:pPr marL="457200" indent="-456840" algn="just">
              <a:lnSpc>
                <a:spcPct val="15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2nd order derivatives produce a double response at step changes in gray level</a:t>
            </a:r>
            <a:endParaRPr/>
          </a:p>
          <a:p>
            <a:pPr marL="457200" indent="-456840">
              <a:lnSpc>
                <a:spcPct val="150000"/>
              </a:lnSpc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localized edges</a:t>
            </a:r>
            <a:endParaRPr/>
          </a:p>
          <a:p>
            <a:pPr marL="457200" indent="-456840">
              <a:lnSpc>
                <a:spcPct val="15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But more sensitive to noise</a:t>
            </a:r>
            <a:endParaRPr/>
          </a:p>
          <a:p>
            <a:pPr algn="just">
              <a:lnSpc>
                <a:spcPct val="150000"/>
              </a:lnSpc>
            </a:pPr>
            <a:endParaRPr/>
          </a:p>
          <a:p>
            <a:pPr algn="just">
              <a:lnSpc>
                <a:spcPct val="15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endParaRPr/>
          </a:p>
        </p:txBody>
      </p:sp>
      <p:sp>
        <p:nvSpPr>
          <p:cNvPr id="391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914400" indent="-456840" algn="just">
              <a:lnSpc>
                <a:spcPct val="10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392" name="Picture 3" descr=""/>
          <p:cNvPicPr/>
          <p:nvPr/>
        </p:nvPicPr>
        <p:blipFill>
          <a:blip r:embed="rId1"/>
          <a:srcRect l="0" t="0" r="51358" b="67380"/>
          <a:stretch/>
        </p:blipFill>
        <p:spPr>
          <a:xfrm>
            <a:off x="3505320" y="2590920"/>
            <a:ext cx="1676160" cy="1676160"/>
          </a:xfrm>
          <a:prstGeom prst="rect">
            <a:avLst/>
          </a:prstGeom>
          <a:ln w="9360">
            <a:noFill/>
          </a:ln>
        </p:spPr>
      </p:pic>
      <p:pic>
        <p:nvPicPr>
          <p:cNvPr id="393" name="Picture 4" descr=""/>
          <p:cNvPicPr/>
          <p:nvPr/>
        </p:nvPicPr>
        <p:blipFill>
          <a:blip r:embed="rId2"/>
          <a:srcRect l="8864" t="0" r="0" b="0"/>
          <a:stretch/>
        </p:blipFill>
        <p:spPr>
          <a:xfrm>
            <a:off x="609480" y="304920"/>
            <a:ext cx="8000640" cy="2302200"/>
          </a:xfrm>
          <a:prstGeom prst="rect">
            <a:avLst/>
          </a:prstGeom>
          <a:ln w="9360">
            <a:noFill/>
          </a:ln>
        </p:spPr>
      </p:pic>
      <p:pic>
        <p:nvPicPr>
          <p:cNvPr id="394" name="Picture 3" descr=""/>
          <p:cNvPicPr/>
          <p:nvPr/>
        </p:nvPicPr>
        <p:blipFill>
          <a:blip r:embed="rId3"/>
          <a:srcRect l="0" t="33517" r="0" b="33116"/>
          <a:stretch/>
        </p:blipFill>
        <p:spPr>
          <a:xfrm>
            <a:off x="1963800" y="4419720"/>
            <a:ext cx="3446280" cy="1714320"/>
          </a:xfrm>
          <a:prstGeom prst="rect">
            <a:avLst/>
          </a:prstGeom>
          <a:ln w="9360">
            <a:noFill/>
          </a:ln>
        </p:spPr>
      </p:pic>
      <p:pic>
        <p:nvPicPr>
          <p:cNvPr id="395" name="Picture 3" descr=""/>
          <p:cNvPicPr/>
          <p:nvPr/>
        </p:nvPicPr>
        <p:blipFill>
          <a:blip r:embed="rId4"/>
          <a:srcRect l="0" t="66884" r="0" b="0"/>
          <a:stretch/>
        </p:blipFill>
        <p:spPr>
          <a:xfrm>
            <a:off x="5392800" y="4419720"/>
            <a:ext cx="3446280" cy="1701360"/>
          </a:xfrm>
          <a:prstGeom prst="rect">
            <a:avLst/>
          </a:prstGeom>
          <a:ln w="9360">
            <a:noFill/>
          </a:ln>
        </p:spPr>
      </p:pic>
      <p:pic>
        <p:nvPicPr>
          <p:cNvPr id="396" name="Picture 3" descr=""/>
          <p:cNvPicPr/>
          <p:nvPr/>
        </p:nvPicPr>
        <p:blipFill>
          <a:blip r:embed="rId5"/>
          <a:srcRect l="48642" t="0" r="0" b="67380"/>
          <a:stretch/>
        </p:blipFill>
        <p:spPr>
          <a:xfrm>
            <a:off x="287280" y="4419720"/>
            <a:ext cx="1769760" cy="1676160"/>
          </a:xfrm>
          <a:prstGeom prst="rect">
            <a:avLst/>
          </a:prstGeom>
          <a:ln w="9360">
            <a:noFill/>
          </a:ln>
        </p:spPr>
      </p:pic>
      <p:sp>
        <p:nvSpPr>
          <p:cNvPr id="397" name="CustomShape 3"/>
          <p:cNvSpPr/>
          <p:nvPr/>
        </p:nvSpPr>
        <p:spPr>
          <a:xfrm>
            <a:off x="5867280" y="2895480"/>
            <a:ext cx="2437920" cy="13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Figures in sequence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c d e f </a:t>
            </a:r>
            <a:endParaRPr/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Local Enhancement</a:t>
            </a:r>
            <a:endParaRPr/>
          </a:p>
        </p:txBody>
      </p:sp>
      <p:sp>
        <p:nvSpPr>
          <p:cNvPr id="399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9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When it is necessary to enhance details over smaller areas</a:t>
            </a:r>
            <a:endParaRPr/>
          </a:p>
          <a:p>
            <a:pPr lvl="1" marL="914400" indent="-456840" algn="just">
              <a:lnSpc>
                <a:spcPct val="9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Devise transformation functions based on the gray-level distribution in the neighborhood of every pixel</a:t>
            </a:r>
            <a:endParaRPr/>
          </a:p>
          <a:p>
            <a:pPr marL="457200" indent="-456840" algn="just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procedure</a:t>
            </a:r>
            <a:endParaRPr/>
          </a:p>
          <a:p>
            <a:pPr lvl="2" marL="914400" indent="-456840" algn="just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Define a square (or rectangular) neighborhood and move the center of this area from pixel to pixel.</a:t>
            </a:r>
            <a:endParaRPr/>
          </a:p>
          <a:p>
            <a:pPr lvl="2" marL="914400" indent="-456840" algn="just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 each location, the histogram of the points in the neighborhood is computed and either a histogram equalization or histogram specification transformation function is obtained.</a:t>
            </a:r>
            <a:endParaRPr/>
          </a:p>
          <a:p>
            <a:pPr lvl="2" marL="914400" indent="-456840" algn="just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function is finally used to map the gray level of the pixel centered in the neighborhood.</a:t>
            </a:r>
            <a:endParaRPr/>
          </a:p>
          <a:p>
            <a:pPr lvl="2" marL="914400" indent="-456840" algn="just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center is then moved to an adjacent pixel location and the procedure is repeated.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Combining Spatial Enhancement Methods</a:t>
            </a:r>
            <a:endParaRPr/>
          </a:p>
        </p:txBody>
      </p:sp>
      <p:sp>
        <p:nvSpPr>
          <p:cNvPr id="401" name="CustomShape 2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402" name="Picture 4" descr=""/>
          <p:cNvPicPr/>
          <p:nvPr/>
        </p:nvPicPr>
        <p:blipFill>
          <a:blip r:embed="rId1"/>
          <a:srcRect l="0" t="0" r="49303" b="50345"/>
          <a:stretch/>
        </p:blipFill>
        <p:spPr>
          <a:xfrm>
            <a:off x="468360" y="1297080"/>
            <a:ext cx="1677600" cy="2607840"/>
          </a:xfrm>
          <a:prstGeom prst="rect">
            <a:avLst/>
          </a:prstGeom>
          <a:ln w="9360">
            <a:noFill/>
          </a:ln>
        </p:spPr>
      </p:pic>
      <p:pic>
        <p:nvPicPr>
          <p:cNvPr id="403" name="Picture 8" descr=""/>
          <p:cNvPicPr/>
          <p:nvPr/>
        </p:nvPicPr>
        <p:blipFill>
          <a:blip r:embed="rId2"/>
          <a:srcRect l="49834" t="0" r="0" b="50345"/>
          <a:stretch/>
        </p:blipFill>
        <p:spPr>
          <a:xfrm>
            <a:off x="2484360" y="1828800"/>
            <a:ext cx="1660320" cy="2607840"/>
          </a:xfrm>
          <a:prstGeom prst="rect">
            <a:avLst/>
          </a:prstGeom>
          <a:ln w="9360">
            <a:noFill/>
          </a:ln>
        </p:spPr>
      </p:pic>
      <p:pic>
        <p:nvPicPr>
          <p:cNvPr id="404" name="Picture 9" descr=""/>
          <p:cNvPicPr/>
          <p:nvPr/>
        </p:nvPicPr>
        <p:blipFill>
          <a:blip r:embed="rId3"/>
          <a:srcRect l="0" t="49711" r="49834" b="0"/>
          <a:stretch/>
        </p:blipFill>
        <p:spPr>
          <a:xfrm>
            <a:off x="4662360" y="2637000"/>
            <a:ext cx="1660320" cy="2641320"/>
          </a:xfrm>
          <a:prstGeom prst="rect">
            <a:avLst/>
          </a:prstGeom>
          <a:ln w="9360">
            <a:noFill/>
          </a:ln>
        </p:spPr>
      </p:pic>
      <p:pic>
        <p:nvPicPr>
          <p:cNvPr id="405" name="Picture 10" descr=""/>
          <p:cNvPicPr/>
          <p:nvPr/>
        </p:nvPicPr>
        <p:blipFill>
          <a:blip r:embed="rId4"/>
          <a:srcRect l="49834" t="49746" r="0" b="0"/>
          <a:stretch/>
        </p:blipFill>
        <p:spPr>
          <a:xfrm>
            <a:off x="6858000" y="3452760"/>
            <a:ext cx="1660320" cy="2639520"/>
          </a:xfrm>
          <a:prstGeom prst="rect">
            <a:avLst/>
          </a:prstGeom>
          <a:ln w="9360">
            <a:noFill/>
          </a:ln>
        </p:spPr>
      </p:pic>
      <p:sp>
        <p:nvSpPr>
          <p:cNvPr id="406" name="CustomShape 3"/>
          <p:cNvSpPr/>
          <p:nvPr/>
        </p:nvSpPr>
        <p:spPr>
          <a:xfrm>
            <a:off x="1446120" y="3827520"/>
            <a:ext cx="1068120" cy="441000"/>
          </a:xfrm>
          <a:prstGeom prst="rightArrow">
            <a:avLst>
              <a:gd name="adj1" fmla="val 50000"/>
              <a:gd name="adj2" fmla="val 69514"/>
            </a:avLst>
          </a:prstGeom>
          <a:solidFill>
            <a:srgbClr val="00008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4"/>
          <p:cNvSpPr/>
          <p:nvPr/>
        </p:nvSpPr>
        <p:spPr>
          <a:xfrm>
            <a:off x="430200" y="4289400"/>
            <a:ext cx="1779120" cy="63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Laplacian filter of bone scan (a)</a:t>
            </a:r>
            <a:endParaRPr/>
          </a:p>
        </p:txBody>
      </p:sp>
      <p:sp>
        <p:nvSpPr>
          <p:cNvPr id="408" name="CustomShape 5"/>
          <p:cNvSpPr/>
          <p:nvPr/>
        </p:nvSpPr>
        <p:spPr>
          <a:xfrm>
            <a:off x="3479760" y="4352760"/>
            <a:ext cx="1196640" cy="441000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00008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6"/>
          <p:cNvSpPr/>
          <p:nvPr/>
        </p:nvSpPr>
        <p:spPr>
          <a:xfrm>
            <a:off x="2362320" y="4813200"/>
            <a:ext cx="2368080" cy="9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Sharpened version of bone scan achieved by subtracting (a) and (b)</a:t>
            </a:r>
            <a:endParaRPr/>
          </a:p>
        </p:txBody>
      </p:sp>
      <p:sp>
        <p:nvSpPr>
          <p:cNvPr id="410" name="CustomShape 7"/>
          <p:cNvSpPr/>
          <p:nvPr/>
        </p:nvSpPr>
        <p:spPr>
          <a:xfrm>
            <a:off x="4572000" y="5627520"/>
            <a:ext cx="2334960" cy="63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Sobel filter of bone scan (a)</a:t>
            </a:r>
            <a:endParaRPr/>
          </a:p>
        </p:txBody>
      </p:sp>
      <p:sp>
        <p:nvSpPr>
          <p:cNvPr id="411" name="CustomShape 8"/>
          <p:cNvSpPr/>
          <p:nvPr/>
        </p:nvSpPr>
        <p:spPr>
          <a:xfrm>
            <a:off x="1043280" y="3836880"/>
            <a:ext cx="4370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(a)</a:t>
            </a:r>
            <a:endParaRPr/>
          </a:p>
        </p:txBody>
      </p:sp>
      <p:sp>
        <p:nvSpPr>
          <p:cNvPr id="412" name="CustomShape 9"/>
          <p:cNvSpPr/>
          <p:nvPr/>
        </p:nvSpPr>
        <p:spPr>
          <a:xfrm>
            <a:off x="3055680" y="4368960"/>
            <a:ext cx="4478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(b)</a:t>
            </a:r>
            <a:endParaRPr/>
          </a:p>
        </p:txBody>
      </p:sp>
      <p:sp>
        <p:nvSpPr>
          <p:cNvPr id="413" name="CustomShape 10"/>
          <p:cNvSpPr/>
          <p:nvPr/>
        </p:nvSpPr>
        <p:spPr>
          <a:xfrm>
            <a:off x="5471280" y="5176800"/>
            <a:ext cx="4204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(c)</a:t>
            </a:r>
            <a:endParaRPr/>
          </a:p>
        </p:txBody>
      </p:sp>
      <p:sp>
        <p:nvSpPr>
          <p:cNvPr id="414" name="CustomShape 11"/>
          <p:cNvSpPr/>
          <p:nvPr/>
        </p:nvSpPr>
        <p:spPr>
          <a:xfrm>
            <a:off x="7669080" y="5992920"/>
            <a:ext cx="4478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(d)</a:t>
            </a:r>
            <a:endParaRPr/>
          </a:p>
        </p:txBody>
      </p:sp>
      <p:sp>
        <p:nvSpPr>
          <p:cNvPr id="415" name="CustomShape 12"/>
          <p:cNvSpPr/>
          <p:nvPr/>
        </p:nvSpPr>
        <p:spPr>
          <a:xfrm>
            <a:off x="7861320" y="6321600"/>
            <a:ext cx="1684080" cy="441000"/>
          </a:xfrm>
          <a:prstGeom prst="rightArrow">
            <a:avLst>
              <a:gd name="adj1" fmla="val 50000"/>
              <a:gd name="adj2" fmla="val 95414"/>
            </a:avLst>
          </a:prstGeom>
          <a:solidFill>
            <a:srgbClr val="00008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13"/>
          <p:cNvSpPr/>
          <p:nvPr/>
        </p:nvSpPr>
        <p:spPr>
          <a:xfrm>
            <a:off x="5654520" y="5349960"/>
            <a:ext cx="1196640" cy="441000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00008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418" name="Picture 5" descr=""/>
          <p:cNvPicPr/>
          <p:nvPr/>
        </p:nvPicPr>
        <p:blipFill>
          <a:blip r:embed="rId1"/>
          <a:srcRect l="49540" t="49516" r="0" b="0"/>
          <a:stretch/>
        </p:blipFill>
        <p:spPr>
          <a:xfrm>
            <a:off x="6970680" y="1290600"/>
            <a:ext cx="1661760" cy="2646000"/>
          </a:xfrm>
          <a:prstGeom prst="rect">
            <a:avLst/>
          </a:prstGeom>
          <a:ln w="9360">
            <a:noFill/>
          </a:ln>
        </p:spPr>
      </p:pic>
      <p:pic>
        <p:nvPicPr>
          <p:cNvPr id="419" name="Picture 7" descr=""/>
          <p:cNvPicPr/>
          <p:nvPr/>
        </p:nvPicPr>
        <p:blipFill>
          <a:blip r:embed="rId2"/>
          <a:stretch/>
        </p:blipFill>
        <p:spPr>
          <a:xfrm rot="16200000">
            <a:off x="-55080" y="6372720"/>
            <a:ext cx="198000" cy="259920"/>
          </a:xfrm>
          <a:prstGeom prst="rect">
            <a:avLst/>
          </a:prstGeom>
          <a:ln w="9360">
            <a:noFill/>
          </a:ln>
        </p:spPr>
      </p:pic>
      <p:sp>
        <p:nvSpPr>
          <p:cNvPr id="420" name="CustomShape 2"/>
          <p:cNvSpPr/>
          <p:nvPr/>
        </p:nvSpPr>
        <p:spPr>
          <a:xfrm rot="16200000">
            <a:off x="-2476440" y="3762360"/>
            <a:ext cx="5035320" cy="252000"/>
          </a:xfrm>
          <a:prstGeom prst="rect">
            <a:avLst/>
          </a:prstGeom>
          <a:solidFill>
            <a:schemeClr val="accent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r">
              <a:lnSpc>
                <a:spcPct val="100000"/>
              </a:lnSpc>
            </a:pPr>
            <a:r>
              <a:rPr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 taken from Gonzalez &amp; Woods, Digital Image Processing (2002)</a:t>
            </a:r>
            <a:endParaRPr/>
          </a:p>
        </p:txBody>
      </p:sp>
      <p:pic>
        <p:nvPicPr>
          <p:cNvPr id="421" name="Picture 9" descr=""/>
          <p:cNvPicPr/>
          <p:nvPr/>
        </p:nvPicPr>
        <p:blipFill>
          <a:blip r:embed="rId3"/>
          <a:srcRect l="0" t="49544" r="50604" b="0"/>
          <a:stretch/>
        </p:blipFill>
        <p:spPr>
          <a:xfrm>
            <a:off x="5029200" y="2298600"/>
            <a:ext cx="1626840" cy="2644560"/>
          </a:xfrm>
          <a:prstGeom prst="rect">
            <a:avLst/>
          </a:prstGeom>
          <a:ln w="9360">
            <a:noFill/>
          </a:ln>
        </p:spPr>
      </p:pic>
      <p:pic>
        <p:nvPicPr>
          <p:cNvPr id="422" name="Picture 10" descr=""/>
          <p:cNvPicPr/>
          <p:nvPr/>
        </p:nvPicPr>
        <p:blipFill>
          <a:blip r:embed="rId4"/>
          <a:srcRect l="49540" t="0" r="0" b="50150"/>
          <a:stretch/>
        </p:blipFill>
        <p:spPr>
          <a:xfrm>
            <a:off x="2819520" y="2755800"/>
            <a:ext cx="1661760" cy="2612520"/>
          </a:xfrm>
          <a:prstGeom prst="rect">
            <a:avLst/>
          </a:prstGeom>
          <a:ln w="9360">
            <a:noFill/>
          </a:ln>
        </p:spPr>
      </p:pic>
      <p:pic>
        <p:nvPicPr>
          <p:cNvPr id="423" name="Picture 11" descr=""/>
          <p:cNvPicPr/>
          <p:nvPr/>
        </p:nvPicPr>
        <p:blipFill>
          <a:blip r:embed="rId5"/>
          <a:srcRect l="0" t="0" r="49595" b="49878"/>
          <a:stretch/>
        </p:blipFill>
        <p:spPr>
          <a:xfrm>
            <a:off x="743040" y="3276720"/>
            <a:ext cx="1660320" cy="2626920"/>
          </a:xfrm>
          <a:prstGeom prst="rect">
            <a:avLst/>
          </a:prstGeom>
          <a:ln w="9360">
            <a:noFill/>
          </a:ln>
        </p:spPr>
      </p:pic>
      <p:sp>
        <p:nvSpPr>
          <p:cNvPr id="424" name="CustomShape 3"/>
          <p:cNvSpPr/>
          <p:nvPr/>
        </p:nvSpPr>
        <p:spPr>
          <a:xfrm>
            <a:off x="1828800" y="3083040"/>
            <a:ext cx="609120" cy="441000"/>
          </a:xfrm>
          <a:prstGeom prst="rightArrow">
            <a:avLst>
              <a:gd name="adj1" fmla="val 50000"/>
              <a:gd name="adj2" fmla="val 72212"/>
            </a:avLst>
          </a:prstGeom>
          <a:solidFill>
            <a:srgbClr val="00008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4"/>
          <p:cNvSpPr/>
          <p:nvPr/>
        </p:nvSpPr>
        <p:spPr>
          <a:xfrm>
            <a:off x="669960" y="2057400"/>
            <a:ext cx="1996560" cy="9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product of (c) and (e) which will be used as a mask</a:t>
            </a:r>
            <a:endParaRPr/>
          </a:p>
        </p:txBody>
      </p:sp>
      <p:sp>
        <p:nvSpPr>
          <p:cNvPr id="426" name="CustomShape 5"/>
          <p:cNvSpPr/>
          <p:nvPr/>
        </p:nvSpPr>
        <p:spPr>
          <a:xfrm>
            <a:off x="4286160" y="2381400"/>
            <a:ext cx="713880" cy="441000"/>
          </a:xfrm>
          <a:prstGeom prst="rightArrow">
            <a:avLst>
              <a:gd name="adj1" fmla="val 50000"/>
              <a:gd name="adj2" fmla="val 69514"/>
            </a:avLst>
          </a:prstGeom>
          <a:solidFill>
            <a:srgbClr val="00008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6"/>
          <p:cNvSpPr/>
          <p:nvPr/>
        </p:nvSpPr>
        <p:spPr>
          <a:xfrm>
            <a:off x="2835360" y="1515960"/>
            <a:ext cx="2041200" cy="9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Sharpened image which is sum of (a) and (f)</a:t>
            </a:r>
            <a:endParaRPr/>
          </a:p>
        </p:txBody>
      </p:sp>
      <p:sp>
        <p:nvSpPr>
          <p:cNvPr id="428" name="CustomShape 7"/>
          <p:cNvSpPr/>
          <p:nvPr/>
        </p:nvSpPr>
        <p:spPr>
          <a:xfrm>
            <a:off x="1002240" y="2895480"/>
            <a:ext cx="4402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(e)</a:t>
            </a:r>
            <a:endParaRPr/>
          </a:p>
        </p:txBody>
      </p:sp>
      <p:sp>
        <p:nvSpPr>
          <p:cNvPr id="429" name="CustomShape 8"/>
          <p:cNvSpPr/>
          <p:nvPr/>
        </p:nvSpPr>
        <p:spPr>
          <a:xfrm>
            <a:off x="3157920" y="2409840"/>
            <a:ext cx="3988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(f)</a:t>
            </a:r>
            <a:endParaRPr/>
          </a:p>
        </p:txBody>
      </p:sp>
      <p:sp>
        <p:nvSpPr>
          <p:cNvPr id="430" name="CustomShape 9"/>
          <p:cNvSpPr/>
          <p:nvPr/>
        </p:nvSpPr>
        <p:spPr>
          <a:xfrm>
            <a:off x="5388120" y="1952640"/>
            <a:ext cx="4341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(g)</a:t>
            </a:r>
            <a:endParaRPr/>
          </a:p>
        </p:txBody>
      </p:sp>
      <p:sp>
        <p:nvSpPr>
          <p:cNvPr id="431" name="CustomShape 10"/>
          <p:cNvSpPr/>
          <p:nvPr/>
        </p:nvSpPr>
        <p:spPr>
          <a:xfrm>
            <a:off x="-638280" y="5587920"/>
            <a:ext cx="1399680" cy="441000"/>
          </a:xfrm>
          <a:prstGeom prst="rightArrow">
            <a:avLst>
              <a:gd name="adj1" fmla="val 50000"/>
              <a:gd name="adj2" fmla="val 79317"/>
            </a:avLst>
          </a:prstGeom>
          <a:solidFill>
            <a:srgbClr val="00008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1"/>
          <p:cNvSpPr/>
          <p:nvPr/>
        </p:nvSpPr>
        <p:spPr>
          <a:xfrm>
            <a:off x="684360" y="5810400"/>
            <a:ext cx="2744280" cy="63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(d) smoothed with a 5*5 averaging filter</a:t>
            </a:r>
            <a:endParaRPr/>
          </a:p>
        </p:txBody>
      </p:sp>
      <p:sp>
        <p:nvSpPr>
          <p:cNvPr id="433" name="CustomShape 12"/>
          <p:cNvSpPr/>
          <p:nvPr/>
        </p:nvSpPr>
        <p:spPr>
          <a:xfrm>
            <a:off x="6324480" y="1919160"/>
            <a:ext cx="693360" cy="441000"/>
          </a:xfrm>
          <a:prstGeom prst="rightArrow">
            <a:avLst>
              <a:gd name="adj1" fmla="val 50000"/>
              <a:gd name="adj2" fmla="val 69514"/>
            </a:avLst>
          </a:prstGeom>
          <a:solidFill>
            <a:srgbClr val="00008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3"/>
          <p:cNvSpPr/>
          <p:nvPr/>
        </p:nvSpPr>
        <p:spPr>
          <a:xfrm>
            <a:off x="4878360" y="1255680"/>
            <a:ext cx="2055600" cy="820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 of applying a power-law trans. to (g)</a:t>
            </a:r>
            <a:endParaRPr/>
          </a:p>
        </p:txBody>
      </p:sp>
      <p:sp>
        <p:nvSpPr>
          <p:cNvPr id="435" name="TextShape 14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Combining Spatial Enhancement Methods</a:t>
            </a:r>
            <a:endParaRPr/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algn="just">
              <a:lnSpc>
                <a:spcPct val="90000"/>
              </a:lnSpc>
            </a:pP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437" name="Picture 7" descr=""/>
          <p:cNvPicPr/>
          <p:nvPr/>
        </p:nvPicPr>
        <p:blipFill>
          <a:blip r:embed="rId1"/>
          <a:stretch/>
        </p:blipFill>
        <p:spPr>
          <a:xfrm rot="16200000">
            <a:off x="-55080" y="6372720"/>
            <a:ext cx="198000" cy="259920"/>
          </a:xfrm>
          <a:prstGeom prst="rect">
            <a:avLst/>
          </a:prstGeom>
          <a:ln w="9360">
            <a:noFill/>
          </a:ln>
        </p:spPr>
      </p:pic>
      <p:sp>
        <p:nvSpPr>
          <p:cNvPr id="438" name="CustomShape 2"/>
          <p:cNvSpPr/>
          <p:nvPr/>
        </p:nvSpPr>
        <p:spPr>
          <a:xfrm rot="16200000">
            <a:off x="-2476440" y="3762360"/>
            <a:ext cx="5035320" cy="252000"/>
          </a:xfrm>
          <a:prstGeom prst="rect">
            <a:avLst/>
          </a:prstGeom>
          <a:solidFill>
            <a:schemeClr val="accent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r">
              <a:lnSpc>
                <a:spcPct val="100000"/>
              </a:lnSpc>
            </a:pPr>
            <a:r>
              <a:rPr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 taken from Gonzalez &amp; Woods, Digital Image Processing (2002)</a:t>
            </a:r>
            <a:endParaRPr/>
          </a:p>
        </p:txBody>
      </p:sp>
      <p:sp>
        <p:nvSpPr>
          <p:cNvPr id="439" name="TextShape 3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Combining Spatial Enhancement Methods</a:t>
            </a:r>
            <a:endParaRPr/>
          </a:p>
        </p:txBody>
      </p:sp>
      <p:pic>
        <p:nvPicPr>
          <p:cNvPr id="440" name="Picture 4" descr=""/>
          <p:cNvPicPr/>
          <p:nvPr/>
        </p:nvPicPr>
        <p:blipFill>
          <a:blip r:embed="rId2"/>
          <a:srcRect l="50072" t="49878" r="0" b="0"/>
          <a:stretch/>
        </p:blipFill>
        <p:spPr>
          <a:xfrm>
            <a:off x="5291280" y="1676520"/>
            <a:ext cx="2862000" cy="4571640"/>
          </a:xfrm>
          <a:prstGeom prst="rect">
            <a:avLst/>
          </a:prstGeom>
          <a:ln w="9360">
            <a:noFill/>
          </a:ln>
        </p:spPr>
      </p:pic>
      <p:pic>
        <p:nvPicPr>
          <p:cNvPr id="441" name="Picture 8" descr=""/>
          <p:cNvPicPr/>
          <p:nvPr/>
        </p:nvPicPr>
        <p:blipFill>
          <a:blip r:embed="rId3"/>
          <a:srcRect l="0" t="0" r="50310" b="50045"/>
          <a:stretch/>
        </p:blipFill>
        <p:spPr>
          <a:xfrm>
            <a:off x="1003320" y="1681200"/>
            <a:ext cx="2862000" cy="4566960"/>
          </a:xfrm>
          <a:prstGeom prst="rect">
            <a:avLst/>
          </a:prstGeom>
          <a:ln w="9360">
            <a:noFill/>
          </a:ln>
        </p:spPr>
      </p:pic>
      <p:sp>
        <p:nvSpPr>
          <p:cNvPr id="442" name="CustomShape 4"/>
          <p:cNvSpPr/>
          <p:nvPr/>
        </p:nvSpPr>
        <p:spPr>
          <a:xfrm>
            <a:off x="3949560" y="3770280"/>
            <a:ext cx="1274400" cy="441000"/>
          </a:xfrm>
          <a:prstGeom prst="rightArrow">
            <a:avLst>
              <a:gd name="adj1" fmla="val 50000"/>
              <a:gd name="adj2" fmla="val 72212"/>
            </a:avLst>
          </a:prstGeom>
          <a:solidFill>
            <a:srgbClr val="00008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5"/>
          <p:cNvSpPr/>
          <p:nvPr/>
        </p:nvSpPr>
        <p:spPr>
          <a:xfrm>
            <a:off x="2606040" y="1219320"/>
            <a:ext cx="4186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Compare the original and final images</a:t>
            </a:r>
            <a:endParaRPr/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457200" y="312408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END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9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Mask size determines the degree of smoothing and loss of detail.</a:t>
            </a: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96" name="Picture 4" descr=""/>
          <p:cNvPicPr/>
          <p:nvPr/>
        </p:nvPicPr>
        <p:blipFill>
          <a:blip r:embed="rId1"/>
          <a:srcRect l="4170" t="35641" r="4170" b="31688"/>
          <a:stretch/>
        </p:blipFill>
        <p:spPr>
          <a:xfrm>
            <a:off x="5029200" y="2679840"/>
            <a:ext cx="3352320" cy="1680840"/>
          </a:xfrm>
          <a:prstGeom prst="rect">
            <a:avLst/>
          </a:prstGeom>
          <a:ln w="9360">
            <a:noFill/>
          </a:ln>
        </p:spPr>
      </p:pic>
      <p:pic>
        <p:nvPicPr>
          <p:cNvPr id="97" name="Picture 5" descr=""/>
          <p:cNvPicPr/>
          <p:nvPr/>
        </p:nvPicPr>
        <p:blipFill>
          <a:blip r:embed="rId2"/>
          <a:srcRect l="2125" t="1544" r="4257" b="63833"/>
          <a:stretch/>
        </p:blipFill>
        <p:spPr>
          <a:xfrm>
            <a:off x="1143000" y="2679840"/>
            <a:ext cx="3352320" cy="1742760"/>
          </a:xfrm>
          <a:prstGeom prst="rect">
            <a:avLst/>
          </a:prstGeom>
          <a:ln w="9360">
            <a:noFill/>
          </a:ln>
        </p:spPr>
      </p:pic>
      <p:pic>
        <p:nvPicPr>
          <p:cNvPr id="98" name="Picture 6" descr=""/>
          <p:cNvPicPr/>
          <p:nvPr/>
        </p:nvPicPr>
        <p:blipFill>
          <a:blip r:embed="rId3"/>
          <a:srcRect l="4082" t="68312" r="4082" b="0"/>
          <a:stretch/>
        </p:blipFill>
        <p:spPr>
          <a:xfrm>
            <a:off x="3048120" y="4737240"/>
            <a:ext cx="3428640" cy="1663200"/>
          </a:xfrm>
          <a:prstGeom prst="rect">
            <a:avLst/>
          </a:prstGeom>
          <a:ln w="9360"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3432600" y="2374920"/>
            <a:ext cx="443160" cy="30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3x3</a:t>
            </a:r>
            <a:endParaRPr/>
          </a:p>
        </p:txBody>
      </p:sp>
      <p:sp>
        <p:nvSpPr>
          <p:cNvPr id="100" name="CustomShape 3"/>
          <p:cNvSpPr/>
          <p:nvPr/>
        </p:nvSpPr>
        <p:spPr>
          <a:xfrm>
            <a:off x="5566320" y="2374920"/>
            <a:ext cx="443160" cy="30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5x5</a:t>
            </a:r>
            <a:endParaRPr/>
          </a:p>
        </p:txBody>
      </p:sp>
      <p:sp>
        <p:nvSpPr>
          <p:cNvPr id="101" name="CustomShape 4"/>
          <p:cNvSpPr/>
          <p:nvPr/>
        </p:nvSpPr>
        <p:spPr>
          <a:xfrm>
            <a:off x="7242480" y="2374920"/>
            <a:ext cx="443160" cy="30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7x7</a:t>
            </a:r>
            <a:endParaRPr/>
          </a:p>
        </p:txBody>
      </p:sp>
      <p:sp>
        <p:nvSpPr>
          <p:cNvPr id="102" name="CustomShape 5"/>
          <p:cNvSpPr/>
          <p:nvPr/>
        </p:nvSpPr>
        <p:spPr>
          <a:xfrm>
            <a:off x="3660120" y="4432320"/>
            <a:ext cx="623160" cy="30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15x15</a:t>
            </a:r>
            <a:endParaRPr/>
          </a:p>
        </p:txBody>
      </p:sp>
      <p:sp>
        <p:nvSpPr>
          <p:cNvPr id="103" name="CustomShape 6"/>
          <p:cNvSpPr/>
          <p:nvPr/>
        </p:nvSpPr>
        <p:spPr>
          <a:xfrm>
            <a:off x="5336640" y="4432320"/>
            <a:ext cx="623160" cy="30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25x25</a:t>
            </a:r>
            <a:endParaRPr/>
          </a:p>
        </p:txBody>
      </p:sp>
      <p:sp>
        <p:nvSpPr>
          <p:cNvPr id="104" name="CustomShape 7"/>
          <p:cNvSpPr/>
          <p:nvPr/>
        </p:nvSpPr>
        <p:spPr>
          <a:xfrm>
            <a:off x="1679760" y="2374920"/>
            <a:ext cx="741960" cy="30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</a:t>
            </a:r>
            <a:endParaRPr/>
          </a:p>
        </p:txBody>
      </p:sp>
      <p:sp>
        <p:nvSpPr>
          <p:cNvPr id="105" name="TextShape 8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Filters: Averaging(Low-pass filtering)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TextShape 2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Smoothing Filters: Averaging(Low-pass filtering)</a:t>
            </a:r>
            <a:endParaRPr/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3429000" y="1752480"/>
            <a:ext cx="1825200" cy="1833840"/>
          </a:xfrm>
          <a:prstGeom prst="rect">
            <a:avLst/>
          </a:prstGeom>
          <a:ln>
            <a:noFill/>
          </a:ln>
        </p:spPr>
      </p:pic>
      <p:pic>
        <p:nvPicPr>
          <p:cNvPr id="109" name="Picture 4" descr=""/>
          <p:cNvPicPr/>
          <p:nvPr/>
        </p:nvPicPr>
        <p:blipFill>
          <a:blip r:embed="rId2"/>
          <a:stretch/>
        </p:blipFill>
        <p:spPr>
          <a:xfrm>
            <a:off x="887400" y="4114800"/>
            <a:ext cx="1825200" cy="1833840"/>
          </a:xfrm>
          <a:prstGeom prst="rect">
            <a:avLst/>
          </a:prstGeom>
          <a:ln>
            <a:noFill/>
          </a:ln>
        </p:spPr>
      </p:pic>
      <p:pic>
        <p:nvPicPr>
          <p:cNvPr id="110" name="Picture 5" descr=""/>
          <p:cNvPicPr/>
          <p:nvPr/>
        </p:nvPicPr>
        <p:blipFill>
          <a:blip r:embed="rId3"/>
          <a:stretch/>
        </p:blipFill>
        <p:spPr>
          <a:xfrm>
            <a:off x="3484440" y="4114800"/>
            <a:ext cx="1825200" cy="1833840"/>
          </a:xfrm>
          <a:prstGeom prst="rect">
            <a:avLst/>
          </a:prstGeom>
          <a:ln>
            <a:noFill/>
          </a:ln>
        </p:spPr>
      </p:pic>
      <p:pic>
        <p:nvPicPr>
          <p:cNvPr id="111" name="Picture 6" descr=""/>
          <p:cNvPicPr/>
          <p:nvPr/>
        </p:nvPicPr>
        <p:blipFill>
          <a:blip r:embed="rId4"/>
          <a:stretch/>
        </p:blipFill>
        <p:spPr>
          <a:xfrm>
            <a:off x="6022800" y="4114800"/>
            <a:ext cx="1825200" cy="183384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1368360" y="3684960"/>
            <a:ext cx="84096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[3x3]</a:t>
            </a:r>
            <a:endParaRPr/>
          </a:p>
        </p:txBody>
      </p:sp>
      <p:sp>
        <p:nvSpPr>
          <p:cNvPr id="113" name="CustomShape 4"/>
          <p:cNvSpPr/>
          <p:nvPr/>
        </p:nvSpPr>
        <p:spPr>
          <a:xfrm>
            <a:off x="3965400" y="3684960"/>
            <a:ext cx="83484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[5x5]</a:t>
            </a:r>
            <a:endParaRPr/>
          </a:p>
        </p:txBody>
      </p:sp>
      <p:sp>
        <p:nvSpPr>
          <p:cNvPr id="114" name="CustomShape 5"/>
          <p:cNvSpPr/>
          <p:nvPr/>
        </p:nvSpPr>
        <p:spPr>
          <a:xfrm>
            <a:off x="6480000" y="3684960"/>
            <a:ext cx="83484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[7x7]</a:t>
            </a:r>
            <a:endParaRPr/>
          </a:p>
        </p:txBody>
      </p:sp>
      <p:sp>
        <p:nvSpPr>
          <p:cNvPr id="115" name="CustomShape 6"/>
          <p:cNvSpPr/>
          <p:nvPr/>
        </p:nvSpPr>
        <p:spPr>
          <a:xfrm>
            <a:off x="3581280" y="1371600"/>
            <a:ext cx="190476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 Image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just">
              <a:lnSpc>
                <a:spcPct val="9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Example: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extract,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largest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brightest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objects</a:t>
            </a:r>
            <a:endParaRPr/>
          </a:p>
          <a:p>
            <a:pPr marL="457200" indent="-456840">
              <a:lnSpc>
                <a:spcPct val="90000"/>
              </a:lnSpc>
            </a:pPr>
            <a:endParaRPr/>
          </a:p>
        </p:txBody>
      </p:sp>
      <p:pic>
        <p:nvPicPr>
          <p:cNvPr id="117" name="Picture 4" descr=""/>
          <p:cNvPicPr/>
          <p:nvPr/>
        </p:nvPicPr>
        <p:blipFill>
          <a:blip r:embed="rId1"/>
          <a:stretch/>
        </p:blipFill>
        <p:spPr>
          <a:xfrm>
            <a:off x="685800" y="2819520"/>
            <a:ext cx="7924320" cy="2852280"/>
          </a:xfrm>
          <a:prstGeom prst="rect">
            <a:avLst/>
          </a:prstGeom>
          <a:ln>
            <a:noFill/>
          </a:ln>
        </p:spPr>
      </p:pic>
      <p:sp>
        <p:nvSpPr>
          <p:cNvPr id="118" name="CustomShape 2"/>
          <p:cNvSpPr/>
          <p:nvPr/>
        </p:nvSpPr>
        <p:spPr>
          <a:xfrm>
            <a:off x="3750480" y="2362320"/>
            <a:ext cx="17949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 x 15 averaging</a:t>
            </a: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6312240" y="2362320"/>
            <a:ext cx="19674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thresholding</a:t>
            </a:r>
            <a:endParaRPr/>
          </a:p>
        </p:txBody>
      </p:sp>
      <p:sp>
        <p:nvSpPr>
          <p:cNvPr id="120" name="TextShape 4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Enhancement in the Spatial Domain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TextShape 2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endParaRPr/>
          </a:p>
        </p:txBody>
      </p:sp>
      <p:pic>
        <p:nvPicPr>
          <p:cNvPr id="123" name="Picture 3" descr=""/>
          <p:cNvPicPr/>
          <p:nvPr/>
        </p:nvPicPr>
        <p:blipFill>
          <a:blip r:embed="rId1"/>
          <a:stretch/>
        </p:blipFill>
        <p:spPr>
          <a:xfrm>
            <a:off x="559440" y="1295280"/>
            <a:ext cx="4331160" cy="5181120"/>
          </a:xfrm>
          <a:prstGeom prst="rect">
            <a:avLst/>
          </a:prstGeom>
          <a:ln w="9360">
            <a:noFill/>
          </a:ln>
        </p:spPr>
      </p:pic>
      <p:pic>
        <p:nvPicPr>
          <p:cNvPr id="124" name="Picture 4" descr=""/>
          <p:cNvPicPr/>
          <p:nvPr/>
        </p:nvPicPr>
        <p:blipFill>
          <a:blip r:embed="rId2"/>
          <a:srcRect l="932" t="0" r="93477" b="55804"/>
          <a:stretch/>
        </p:blipFill>
        <p:spPr>
          <a:xfrm>
            <a:off x="5257800" y="1828800"/>
            <a:ext cx="914040" cy="1523520"/>
          </a:xfrm>
          <a:prstGeom prst="rect">
            <a:avLst/>
          </a:prstGeom>
          <a:ln w="9360">
            <a:noFill/>
          </a:ln>
        </p:spPr>
      </p:pic>
      <p:pic>
        <p:nvPicPr>
          <p:cNvPr id="125" name="Picture 4" descr=""/>
          <p:cNvPicPr/>
          <p:nvPr/>
        </p:nvPicPr>
        <p:blipFill>
          <a:blip r:embed="rId3"/>
          <a:srcRect l="0" t="41261" r="0" b="0"/>
          <a:stretch/>
        </p:blipFill>
        <p:spPr>
          <a:xfrm>
            <a:off x="1311840" y="276120"/>
            <a:ext cx="6003000" cy="74268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57200" y="1219320"/>
            <a:ext cx="8229240" cy="5333760"/>
          </a:xfrm>
          <a:prstGeom prst="rect">
            <a:avLst/>
          </a:prstGeom>
          <a:noFill/>
          <a:ln w="572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TextShape 2"/>
          <p:cNvSpPr txBox="1"/>
          <p:nvPr/>
        </p:nvSpPr>
        <p:spPr>
          <a:xfrm>
            <a:off x="457200" y="250920"/>
            <a:ext cx="8229240" cy="791640"/>
          </a:xfrm>
          <a:prstGeom prst="rect">
            <a:avLst/>
          </a:prstGeom>
          <a:noFill/>
          <a:ln w="57240">
            <a:solidFill>
              <a:srgbClr val="92d05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Enhancement in the Spatial Domain</a:t>
            </a:r>
            <a:endParaRPr/>
          </a:p>
        </p:txBody>
      </p:sp>
      <p:pic>
        <p:nvPicPr>
          <p:cNvPr id="128" name="Picture 3" descr=""/>
          <p:cNvPicPr/>
          <p:nvPr/>
        </p:nvPicPr>
        <p:blipFill>
          <a:blip r:embed="rId1"/>
          <a:srcRect l="0" t="0" r="27130" b="0"/>
          <a:stretch/>
        </p:blipFill>
        <p:spPr>
          <a:xfrm>
            <a:off x="533520" y="1295280"/>
            <a:ext cx="4876560" cy="5178240"/>
          </a:xfrm>
          <a:prstGeom prst="rect">
            <a:avLst/>
          </a:prstGeom>
          <a:ln w="9360">
            <a:noFill/>
          </a:ln>
        </p:spPr>
      </p:pic>
      <p:pic>
        <p:nvPicPr>
          <p:cNvPr id="129" name="Picture 3" descr=""/>
          <p:cNvPicPr/>
          <p:nvPr/>
        </p:nvPicPr>
        <p:blipFill>
          <a:blip r:embed="rId2"/>
          <a:srcRect l="79701" t="2872" r="0" b="70570"/>
          <a:stretch/>
        </p:blipFill>
        <p:spPr>
          <a:xfrm>
            <a:off x="5791320" y="1981080"/>
            <a:ext cx="2784960" cy="2819160"/>
          </a:xfrm>
          <a:prstGeom prst="rect">
            <a:avLst/>
          </a:prstGeom>
          <a:ln w="9360"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5683</TotalTime>
  <Application>LibreOffice/5.0.0.5$Windows_x86 LibreOffice_project/1b1a90865e348b492231e1c451437d7a15bb262b</Application>
  <Paragraphs>239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RAMREDDY</dc:creator>
  <dc:language>en-US</dc:language>
  <dcterms:modified xsi:type="dcterms:W3CDTF">2017-08-10T11:37:31Z</dcterms:modified>
  <cp:revision>389</cp:revision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46</vt:i4>
  </property>
</Properties>
</file>